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41" r:id="rId2"/>
    <p:sldId id="501" r:id="rId3"/>
    <p:sldId id="524" r:id="rId4"/>
    <p:sldId id="543" r:id="rId5"/>
    <p:sldId id="534" r:id="rId6"/>
    <p:sldId id="544" r:id="rId7"/>
    <p:sldId id="538" r:id="rId8"/>
    <p:sldId id="540" r:id="rId9"/>
    <p:sldId id="533" r:id="rId10"/>
    <p:sldId id="545" r:id="rId11"/>
    <p:sldId id="548" r:id="rId12"/>
    <p:sldId id="542" r:id="rId13"/>
    <p:sldId id="549" r:id="rId14"/>
    <p:sldId id="550" r:id="rId15"/>
    <p:sldId id="547" r:id="rId16"/>
    <p:sldId id="54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CC"/>
    <a:srgbClr val="66FF66"/>
    <a:srgbClr val="00CC00"/>
    <a:srgbClr val="FF5050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543" autoAdjust="0"/>
  </p:normalViewPr>
  <p:slideViewPr>
    <p:cSldViewPr>
      <p:cViewPr>
        <p:scale>
          <a:sx n="77" d="100"/>
          <a:sy n="77" d="100"/>
        </p:scale>
        <p:origin x="10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492"/>
    </p:cViewPr>
  </p:sorterViewPr>
  <p:notesViewPr>
    <p:cSldViewPr>
      <p:cViewPr varScale="1">
        <p:scale>
          <a:sx n="59" d="100"/>
          <a:sy n="59" d="100"/>
        </p:scale>
        <p:origin x="25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FJ\AFJ%202018-19\WOL%20Campaign\Campaign%20Reports%20to%2021%20October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FJ\AFJ%202018-19\WOL%20Campaign\Campaign%20Reports%20to%2015%20April%202019%20-%20with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AU" dirty="0">
                <a:solidFill>
                  <a:srgbClr val="FF0000"/>
                </a:solidFill>
              </a:rPr>
              <a:t>Way of Life Campaigns </a:t>
            </a:r>
          </a:p>
          <a:p>
            <a:pPr>
              <a:defRPr>
                <a:solidFill>
                  <a:srgbClr val="FF0000"/>
                </a:solidFill>
              </a:defRPr>
            </a:pPr>
            <a:r>
              <a:rPr lang="en-AU" dirty="0">
                <a:solidFill>
                  <a:srgbClr val="FF0000"/>
                </a:solidFill>
              </a:rPr>
              <a:t>April 18 - 19 Oct 19</a:t>
            </a:r>
          </a:p>
        </c:rich>
      </c:tx>
      <c:overlay val="0"/>
      <c:spPr>
        <a:solidFill>
          <a:srgbClr val="66FF33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66FF33"/>
              </a:solidFill>
              <a:ln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latestcampaignreport!$O$342:$O$360</c:f>
              <c:numCache>
                <c:formatCode>mmm\-yy</c:formatCode>
                <c:ptCount val="19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  <c:pt idx="13">
                  <c:v>43586</c:v>
                </c:pt>
                <c:pt idx="14">
                  <c:v>43617</c:v>
                </c:pt>
                <c:pt idx="15">
                  <c:v>43647</c:v>
                </c:pt>
                <c:pt idx="16">
                  <c:v>43678</c:v>
                </c:pt>
                <c:pt idx="17">
                  <c:v>43709</c:v>
                </c:pt>
                <c:pt idx="18">
                  <c:v>43739</c:v>
                </c:pt>
              </c:numCache>
            </c:numRef>
          </c:cat>
          <c:val>
            <c:numRef>
              <c:f>latestcampaignreport!$P$342:$P$360</c:f>
              <c:numCache>
                <c:formatCode>General</c:formatCode>
                <c:ptCount val="19"/>
                <c:pt idx="0">
                  <c:v>4</c:v>
                </c:pt>
                <c:pt idx="1">
                  <c:v>5</c:v>
                </c:pt>
                <c:pt idx="2">
                  <c:v>8</c:v>
                </c:pt>
                <c:pt idx="3">
                  <c:v>10</c:v>
                </c:pt>
                <c:pt idx="4">
                  <c:v>16</c:v>
                </c:pt>
                <c:pt idx="5">
                  <c:v>13</c:v>
                </c:pt>
                <c:pt idx="6">
                  <c:v>18</c:v>
                </c:pt>
                <c:pt idx="7">
                  <c:v>15</c:v>
                </c:pt>
                <c:pt idx="8">
                  <c:v>12</c:v>
                </c:pt>
                <c:pt idx="9">
                  <c:v>27</c:v>
                </c:pt>
                <c:pt idx="10">
                  <c:v>27</c:v>
                </c:pt>
                <c:pt idx="11">
                  <c:v>28</c:v>
                </c:pt>
                <c:pt idx="12">
                  <c:v>24</c:v>
                </c:pt>
                <c:pt idx="13">
                  <c:v>31</c:v>
                </c:pt>
                <c:pt idx="14">
                  <c:v>23</c:v>
                </c:pt>
                <c:pt idx="15">
                  <c:v>23</c:v>
                </c:pt>
                <c:pt idx="16">
                  <c:v>29</c:v>
                </c:pt>
                <c:pt idx="17">
                  <c:v>29</c:v>
                </c:pt>
                <c:pt idx="18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39-4342-BD0D-0F1D8B832E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93203648"/>
        <c:axId val="693202992"/>
      </c:lineChart>
      <c:dateAx>
        <c:axId val="6932036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02992"/>
        <c:crosses val="autoZero"/>
        <c:auto val="1"/>
        <c:lblOffset val="100"/>
        <c:baseTimeUnit val="months"/>
      </c:dateAx>
      <c:valAx>
        <c:axId val="6932029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320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9966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2400" b="1" i="0" baseline="0" dirty="0">
                <a:solidFill>
                  <a:srgbClr val="00FF00"/>
                </a:solidFill>
                <a:effectLst/>
              </a:rPr>
              <a:t>Way of Life Campaigns Apr 18 - Oct 19</a:t>
            </a:r>
            <a:endParaRPr lang="en-AU" sz="2400" dirty="0">
              <a:solidFill>
                <a:srgbClr val="00FF00"/>
              </a:solidFill>
              <a:effectLst/>
            </a:endParaRPr>
          </a:p>
        </c:rich>
      </c:tx>
      <c:layout>
        <c:manualLayout>
          <c:xMode val="edge"/>
          <c:yMode val="edge"/>
          <c:x val="0.17407761901672469"/>
          <c:y val="2.8325679123959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051111566310909E-2"/>
          <c:y val="0.11758588346852743"/>
          <c:w val="0.90322622459185453"/>
          <c:h val="0.76034376783241053"/>
        </c:manualLayout>
      </c:layout>
      <c:lineChart>
        <c:grouping val="standard"/>
        <c:varyColors val="0"/>
        <c:ser>
          <c:idx val="0"/>
          <c:order val="0"/>
          <c:tx>
            <c:strRef>
              <c:f>'ALL States'!$AK$188</c:f>
              <c:strCache>
                <c:ptCount val="1"/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'ALL States'!$AL$187:$BD$187</c:f>
              <c:numCache>
                <c:formatCode>mmm\-yy</c:formatCode>
                <c:ptCount val="19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  <c:pt idx="13">
                  <c:v>43586</c:v>
                </c:pt>
                <c:pt idx="14">
                  <c:v>43617</c:v>
                </c:pt>
                <c:pt idx="15">
                  <c:v>43647</c:v>
                </c:pt>
                <c:pt idx="16">
                  <c:v>43678</c:v>
                </c:pt>
                <c:pt idx="17">
                  <c:v>43709</c:v>
                </c:pt>
                <c:pt idx="18">
                  <c:v>43739</c:v>
                </c:pt>
              </c:numCache>
            </c:numRef>
          </c:cat>
          <c:val>
            <c:numRef>
              <c:f>'ALL States'!$AL$188:$BD$188</c:f>
              <c:numCache>
                <c:formatCode>General</c:formatCode>
                <c:ptCount val="19"/>
                <c:pt idx="0">
                  <c:v>23</c:v>
                </c:pt>
                <c:pt idx="1">
                  <c:v>36</c:v>
                </c:pt>
                <c:pt idx="2">
                  <c:v>60</c:v>
                </c:pt>
                <c:pt idx="3">
                  <c:v>84</c:v>
                </c:pt>
                <c:pt idx="4">
                  <c:v>127</c:v>
                </c:pt>
                <c:pt idx="5">
                  <c:v>197</c:v>
                </c:pt>
                <c:pt idx="6">
                  <c:v>233</c:v>
                </c:pt>
                <c:pt idx="7">
                  <c:v>265</c:v>
                </c:pt>
                <c:pt idx="8">
                  <c:v>294</c:v>
                </c:pt>
                <c:pt idx="9">
                  <c:v>326</c:v>
                </c:pt>
                <c:pt idx="10">
                  <c:v>359</c:v>
                </c:pt>
                <c:pt idx="11">
                  <c:v>421</c:v>
                </c:pt>
                <c:pt idx="12">
                  <c:v>446</c:v>
                </c:pt>
                <c:pt idx="13">
                  <c:v>508</c:v>
                </c:pt>
                <c:pt idx="14">
                  <c:v>585</c:v>
                </c:pt>
                <c:pt idx="15">
                  <c:v>646</c:v>
                </c:pt>
                <c:pt idx="16">
                  <c:v>760</c:v>
                </c:pt>
                <c:pt idx="17">
                  <c:v>846</c:v>
                </c:pt>
                <c:pt idx="18">
                  <c:v>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35-4C34-B9FC-E2AD29B8DB14}"/>
            </c:ext>
          </c:extLst>
        </c:ser>
        <c:ser>
          <c:idx val="1"/>
          <c:order val="1"/>
          <c:tx>
            <c:strRef>
              <c:f>'ALL States'!$AK$189</c:f>
              <c:strCache>
                <c:ptCount val="1"/>
              </c:strCache>
            </c:strRef>
          </c:tx>
          <c:spPr>
            <a:ln w="28575" cap="rnd">
              <a:solidFill>
                <a:srgbClr val="66FFFF"/>
              </a:solidFill>
              <a:round/>
            </a:ln>
            <a:effectLst/>
          </c:spPr>
          <c:marker>
            <c:symbol val="none"/>
          </c:marker>
          <c:cat>
            <c:numRef>
              <c:f>'ALL States'!$AL$187:$BD$187</c:f>
              <c:numCache>
                <c:formatCode>mmm\-yy</c:formatCode>
                <c:ptCount val="19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  <c:pt idx="13">
                  <c:v>43586</c:v>
                </c:pt>
                <c:pt idx="14">
                  <c:v>43617</c:v>
                </c:pt>
                <c:pt idx="15">
                  <c:v>43647</c:v>
                </c:pt>
                <c:pt idx="16">
                  <c:v>43678</c:v>
                </c:pt>
                <c:pt idx="17">
                  <c:v>43709</c:v>
                </c:pt>
                <c:pt idx="18">
                  <c:v>43739</c:v>
                </c:pt>
              </c:numCache>
            </c:numRef>
          </c:cat>
          <c:val>
            <c:numRef>
              <c:f>'ALL States'!$AL$189:$BD$189</c:f>
              <c:numCache>
                <c:formatCode>General</c:formatCode>
                <c:ptCount val="19"/>
                <c:pt idx="0">
                  <c:v>4</c:v>
                </c:pt>
                <c:pt idx="1">
                  <c:v>8</c:v>
                </c:pt>
                <c:pt idx="2">
                  <c:v>22</c:v>
                </c:pt>
                <c:pt idx="3">
                  <c:v>30</c:v>
                </c:pt>
                <c:pt idx="4">
                  <c:v>41</c:v>
                </c:pt>
                <c:pt idx="5">
                  <c:v>57</c:v>
                </c:pt>
                <c:pt idx="6">
                  <c:v>74</c:v>
                </c:pt>
                <c:pt idx="7">
                  <c:v>93</c:v>
                </c:pt>
                <c:pt idx="8">
                  <c:v>108</c:v>
                </c:pt>
                <c:pt idx="9">
                  <c:v>122</c:v>
                </c:pt>
                <c:pt idx="10">
                  <c:v>146</c:v>
                </c:pt>
                <c:pt idx="11">
                  <c:v>172</c:v>
                </c:pt>
                <c:pt idx="12">
                  <c:v>196</c:v>
                </c:pt>
                <c:pt idx="13">
                  <c:v>227</c:v>
                </c:pt>
                <c:pt idx="14">
                  <c:v>250</c:v>
                </c:pt>
                <c:pt idx="15">
                  <c:v>273</c:v>
                </c:pt>
                <c:pt idx="16">
                  <c:v>302</c:v>
                </c:pt>
                <c:pt idx="17">
                  <c:v>331</c:v>
                </c:pt>
                <c:pt idx="18">
                  <c:v>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35-4C34-B9FC-E2AD29B8D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1398504"/>
        <c:axId val="307821176"/>
      </c:lineChart>
      <c:dateAx>
        <c:axId val="3113985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821176"/>
        <c:crosses val="autoZero"/>
        <c:auto val="1"/>
        <c:lblOffset val="100"/>
        <c:baseTimeUnit val="months"/>
      </c:dateAx>
      <c:valAx>
        <c:axId val="307821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rgbClr val="FFFF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398504"/>
        <c:crosses val="autoZero"/>
        <c:crossBetween val="between"/>
      </c:valAx>
      <c:spPr>
        <a:solidFill>
          <a:srgbClr val="6600FF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6600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0.95465</cdr:x>
      <cdr:y>0.19085</cdr:y>
    </cdr:from>
    <cdr:to>
      <cdr:x>0.99879</cdr:x>
      <cdr:y>0.23766</cdr:y>
    </cdr:to>
    <cdr:sp macro="" textlink="">
      <cdr:nvSpPr>
        <cdr:cNvPr id="4" name="Up Arrow 6">
          <a:extLst xmlns:a="http://schemas.openxmlformats.org/drawingml/2006/main">
            <a:ext uri="{FF2B5EF4-FFF2-40B4-BE49-F238E27FC236}">
              <a16:creationId xmlns:a16="http://schemas.microsoft.com/office/drawing/2014/main" id="{00087534-28F8-4391-87C8-8CDAD72F0EFD}"/>
            </a:ext>
          </a:extLst>
        </cdr:cNvPr>
        <cdr:cNvSpPr/>
      </cdr:nvSpPr>
      <cdr:spPr>
        <a:xfrm xmlns:a="http://schemas.openxmlformats.org/drawingml/2006/main">
          <a:off x="6547934" y="1296143"/>
          <a:ext cx="302757" cy="317908"/>
        </a:xfrm>
        <a:prstGeom xmlns:a="http://schemas.openxmlformats.org/drawingml/2006/main" prst="up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00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0.94751</cdr:x>
      <cdr:y>0.62556</cdr:y>
    </cdr:from>
    <cdr:to>
      <cdr:x>0.99165</cdr:x>
      <cdr:y>0.67237</cdr:y>
    </cdr:to>
    <cdr:sp macro="" textlink="">
      <cdr:nvSpPr>
        <cdr:cNvPr id="6" name="Up Arrow 6">
          <a:extLst xmlns:a="http://schemas.openxmlformats.org/drawingml/2006/main">
            <a:ext uri="{FF2B5EF4-FFF2-40B4-BE49-F238E27FC236}">
              <a16:creationId xmlns:a16="http://schemas.microsoft.com/office/drawing/2014/main" id="{7A6B9E92-534B-49B5-BEC3-7E72CD234099}"/>
            </a:ext>
          </a:extLst>
        </cdr:cNvPr>
        <cdr:cNvSpPr/>
      </cdr:nvSpPr>
      <cdr:spPr>
        <a:xfrm xmlns:a="http://schemas.openxmlformats.org/drawingml/2006/main">
          <a:off x="6498976" y="4248471"/>
          <a:ext cx="302757" cy="317908"/>
        </a:xfrm>
        <a:prstGeom xmlns:a="http://schemas.openxmlformats.org/drawingml/2006/main" prst="up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00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0.81809</cdr:x>
      <cdr:y>0.69712</cdr:y>
    </cdr:from>
    <cdr:to>
      <cdr:x>0.96843</cdr:x>
      <cdr:y>0.82581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913AC024-51B1-427D-B018-9A9E66305978}"/>
            </a:ext>
          </a:extLst>
        </cdr:cNvPr>
        <cdr:cNvSpPr txBox="1"/>
      </cdr:nvSpPr>
      <cdr:spPr>
        <a:xfrm xmlns:a="http://schemas.openxmlformats.org/drawingml/2006/main">
          <a:off x="4733455" y="3864091"/>
          <a:ext cx="869863" cy="713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100"/>
        </a:p>
      </cdr:txBody>
    </cdr:sp>
  </cdr:relSizeAnchor>
  <cdr:relSizeAnchor xmlns:cdr="http://schemas.openxmlformats.org/drawingml/2006/chartDrawing">
    <cdr:from>
      <cdr:x>0.75498</cdr:x>
      <cdr:y>0.69529</cdr:y>
    </cdr:from>
    <cdr:to>
      <cdr:x>1</cdr:x>
      <cdr:y>0.87132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35E37AAE-6916-48F1-89CD-3A3F6765122F}"/>
            </a:ext>
          </a:extLst>
        </cdr:cNvPr>
        <cdr:cNvSpPr txBox="1"/>
      </cdr:nvSpPr>
      <cdr:spPr>
        <a:xfrm xmlns:a="http://schemas.openxmlformats.org/drawingml/2006/main">
          <a:off x="4368291" y="3853920"/>
          <a:ext cx="1417698" cy="97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600" b="1">
              <a:solidFill>
                <a:srgbClr val="00FFCC"/>
              </a:solidFill>
            </a:rPr>
            <a:t>359 Way of Life Campaigns</a:t>
          </a:r>
        </a:p>
      </cdr:txBody>
    </cdr:sp>
  </cdr:relSizeAnchor>
  <cdr:relSizeAnchor xmlns:cdr="http://schemas.openxmlformats.org/drawingml/2006/chartDrawing">
    <cdr:from>
      <cdr:x>0.63256</cdr:x>
      <cdr:y>0.14844</cdr:y>
    </cdr:from>
    <cdr:to>
      <cdr:x>0.82153</cdr:x>
      <cdr:y>0.32868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4D7A77B-B4EA-4E2B-B0B0-6018178847B3}"/>
            </a:ext>
          </a:extLst>
        </cdr:cNvPr>
        <cdr:cNvSpPr txBox="1"/>
      </cdr:nvSpPr>
      <cdr:spPr>
        <a:xfrm xmlns:a="http://schemas.openxmlformats.org/drawingml/2006/main">
          <a:off x="4338736" y="1008111"/>
          <a:ext cx="1296144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0D90B-E276-4DEB-8A22-A318F10A450A}" type="datetimeFigureOut">
              <a:rPr lang="en-AU" smtClean="0"/>
              <a:t>22/10/2019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DED93-264E-46C1-BC5B-C51A6855E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64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754-E89B-4FF2-B785-D07858F70972}" type="datetimeFigureOut">
              <a:rPr lang="en-AU" smtClean="0"/>
              <a:t>22/10/2019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B581-CEE5-4006-A473-688455427B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808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754-E89B-4FF2-B785-D07858F70972}" type="datetimeFigureOut">
              <a:rPr lang="en-AU" smtClean="0"/>
              <a:t>22/10/2019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B581-CEE5-4006-A473-688455427B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82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754-E89B-4FF2-B785-D07858F70972}" type="datetimeFigureOut">
              <a:rPr lang="en-AU" smtClean="0"/>
              <a:t>22/10/2019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B581-CEE5-4006-A473-688455427B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074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754-E89B-4FF2-B785-D07858F70972}" type="datetimeFigureOut">
              <a:rPr lang="en-AU" smtClean="0"/>
              <a:t>22/10/2019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B581-CEE5-4006-A473-688455427B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42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754-E89B-4FF2-B785-D07858F70972}" type="datetimeFigureOut">
              <a:rPr lang="en-AU" smtClean="0"/>
              <a:t>22/10/2019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B581-CEE5-4006-A473-688455427B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242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754-E89B-4FF2-B785-D07858F70972}" type="datetimeFigureOut">
              <a:rPr lang="en-AU" smtClean="0"/>
              <a:t>22/10/2019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B581-CEE5-4006-A473-688455427B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417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754-E89B-4FF2-B785-D07858F70972}" type="datetimeFigureOut">
              <a:rPr lang="en-AU" smtClean="0"/>
              <a:t>22/10/2019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B581-CEE5-4006-A473-688455427B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54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754-E89B-4FF2-B785-D07858F70972}" type="datetimeFigureOut">
              <a:rPr lang="en-AU" smtClean="0"/>
              <a:t>22/10/2019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B581-CEE5-4006-A473-688455427B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981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754-E89B-4FF2-B785-D07858F70972}" type="datetimeFigureOut">
              <a:rPr lang="en-AU" smtClean="0"/>
              <a:t>22/10/2019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B581-CEE5-4006-A473-688455427B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973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754-E89B-4FF2-B785-D07858F70972}" type="datetimeFigureOut">
              <a:rPr lang="en-AU" smtClean="0"/>
              <a:t>22/10/2019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B581-CEE5-4006-A473-688455427B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181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754-E89B-4FF2-B785-D07858F70972}" type="datetimeFigureOut">
              <a:rPr lang="en-AU" smtClean="0"/>
              <a:t>22/10/2019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B581-CEE5-4006-A473-688455427B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38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CB754-E89B-4FF2-B785-D07858F70972}" type="datetimeFigureOut">
              <a:rPr lang="en-AU" smtClean="0"/>
              <a:t>22/10/2019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5B581-CEE5-4006-A473-688455427B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975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j.org.au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www.australiaforjesus.org.au/wayoflife/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B5DF-351F-4FA4-A964-E9422EAE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r>
              <a:rPr lang="en-AU" sz="4900" b="1" dirty="0"/>
              <a:t>Praying For </a:t>
            </a:r>
            <a:r>
              <a:rPr lang="en-AU" sz="4900" b="1" dirty="0">
                <a:solidFill>
                  <a:srgbClr val="FF0000"/>
                </a:solidFill>
              </a:rPr>
              <a:t>Souls</a:t>
            </a:r>
            <a:br>
              <a:rPr lang="en-AU" sz="1600" b="1" dirty="0"/>
            </a:br>
            <a:br>
              <a:rPr lang="en-AU" b="1" dirty="0">
                <a:solidFill>
                  <a:srgbClr val="FFC000"/>
                </a:solidFill>
              </a:rPr>
            </a:b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B57D4-B747-4E66-9E8A-B864ABC34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99032"/>
            <a:ext cx="1872208" cy="819091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9DFB2F3-6197-4ADB-9B9F-AD5FD3E9F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4809794" cy="270415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A515D2-59A4-44E5-9D16-1723D8101DA9}"/>
              </a:ext>
            </a:extLst>
          </p:cNvPr>
          <p:cNvSpPr txBox="1"/>
          <p:nvPr/>
        </p:nvSpPr>
        <p:spPr>
          <a:xfrm>
            <a:off x="5364088" y="3042210"/>
            <a:ext cx="2952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rgbClr val="FF3300"/>
                </a:solidFill>
              </a:rPr>
              <a:t>Praying for the Harvest</a:t>
            </a:r>
          </a:p>
        </p:txBody>
      </p:sp>
    </p:spTree>
    <p:extLst>
      <p:ext uri="{BB962C8B-B14F-4D97-AF65-F5344CB8AC3E}">
        <p14:creationId xmlns:p14="http://schemas.microsoft.com/office/powerpoint/2010/main" val="198169915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B5DF-351F-4FA4-A964-E9422EAE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r>
              <a:rPr lang="en-AU" b="1" dirty="0"/>
              <a:t>Teams to Reach </a:t>
            </a:r>
            <a:r>
              <a:rPr lang="en-AU" b="1" dirty="0">
                <a:solidFill>
                  <a:srgbClr val="FF0000"/>
                </a:solidFill>
              </a:rPr>
              <a:t>Souls</a:t>
            </a:r>
            <a:br>
              <a:rPr lang="en-AU" sz="1600" b="1" dirty="0"/>
            </a:br>
            <a:br>
              <a:rPr lang="en-AU" b="1" dirty="0">
                <a:solidFill>
                  <a:srgbClr val="FFC000"/>
                </a:solidFill>
              </a:rPr>
            </a:br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726892-83B3-40D3-9676-CDFF5B3EC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8" b="5801"/>
          <a:stretch/>
        </p:blipFill>
        <p:spPr>
          <a:xfrm>
            <a:off x="276309" y="296810"/>
            <a:ext cx="3760523" cy="583264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AF475F-7D8B-4712-A1FC-B4397FF709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45" y="1124744"/>
            <a:ext cx="3449995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B5BBE3-619C-4ABB-844B-52A3FAA222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44" y="3649816"/>
            <a:ext cx="3449995" cy="25874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5D8B12-0F12-47B8-8F90-6AEB84846547}"/>
              </a:ext>
            </a:extLst>
          </p:cNvPr>
          <p:cNvSpPr txBox="1"/>
          <p:nvPr/>
        </p:nvSpPr>
        <p:spPr>
          <a:xfrm>
            <a:off x="5436096" y="25649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BELCONNEN, ACT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344680-B544-49BB-AA8B-11EA7B782821}"/>
              </a:ext>
            </a:extLst>
          </p:cNvPr>
          <p:cNvSpPr txBox="1"/>
          <p:nvPr/>
        </p:nvSpPr>
        <p:spPr>
          <a:xfrm>
            <a:off x="5796136" y="566124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WHITMORE SQUARE ADELAIDE</a:t>
            </a:r>
          </a:p>
        </p:txBody>
      </p:sp>
    </p:spTree>
    <p:extLst>
      <p:ext uri="{BB962C8B-B14F-4D97-AF65-F5344CB8AC3E}">
        <p14:creationId xmlns:p14="http://schemas.microsoft.com/office/powerpoint/2010/main" val="357014828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B5DF-351F-4FA4-A964-E9422EAE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r>
              <a:rPr lang="en-AU" b="1" dirty="0"/>
              <a:t>Training to Reach  </a:t>
            </a:r>
            <a:r>
              <a:rPr lang="en-AU" b="1" dirty="0">
                <a:solidFill>
                  <a:srgbClr val="FF0000"/>
                </a:solidFill>
              </a:rPr>
              <a:t>Souls</a:t>
            </a:r>
            <a:br>
              <a:rPr lang="en-AU" sz="1600" b="1" dirty="0"/>
            </a:br>
            <a:br>
              <a:rPr lang="en-AU" b="1" dirty="0">
                <a:solidFill>
                  <a:srgbClr val="FFC000"/>
                </a:solidFill>
              </a:rPr>
            </a:br>
            <a:endParaRPr lang="en-AU" dirty="0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1FA45F13-8379-40AC-92F0-43EA3A75D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8" r="955"/>
          <a:stretch/>
        </p:blipFill>
        <p:spPr>
          <a:xfrm>
            <a:off x="611560" y="980729"/>
            <a:ext cx="3174623" cy="511256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FC2022-5D78-4C7F-A907-F4EEEEC3CE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32842"/>
            <a:ext cx="3600400" cy="2700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65CA51-9975-4369-9F57-BB2E62E50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48" y="3910446"/>
            <a:ext cx="3600400" cy="2700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DE56A0-1725-43E9-8CB5-0887A48681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72" y="3952078"/>
            <a:ext cx="3600400" cy="2700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08E83F-2F6B-40E2-B715-3B6CAA6408FE}"/>
              </a:ext>
            </a:extLst>
          </p:cNvPr>
          <p:cNvSpPr txBox="1"/>
          <p:nvPr/>
        </p:nvSpPr>
        <p:spPr>
          <a:xfrm>
            <a:off x="5220072" y="328498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PERTH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99E6B9-752A-464C-8D17-3B2B087AED3A}"/>
              </a:ext>
            </a:extLst>
          </p:cNvPr>
          <p:cNvSpPr txBox="1"/>
          <p:nvPr/>
        </p:nvSpPr>
        <p:spPr>
          <a:xfrm>
            <a:off x="2555776" y="6093296"/>
            <a:ext cx="1536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ADELAIDE NORTH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3F8E77-03B7-4332-B6F4-C6BF8B05A15F}"/>
              </a:ext>
            </a:extLst>
          </p:cNvPr>
          <p:cNvSpPr txBox="1"/>
          <p:nvPr/>
        </p:nvSpPr>
        <p:spPr>
          <a:xfrm>
            <a:off x="4644008" y="5949280"/>
            <a:ext cx="120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ADELAIDE CBD</a:t>
            </a:r>
          </a:p>
        </p:txBody>
      </p:sp>
    </p:spTree>
    <p:extLst>
      <p:ext uri="{BB962C8B-B14F-4D97-AF65-F5344CB8AC3E}">
        <p14:creationId xmlns:p14="http://schemas.microsoft.com/office/powerpoint/2010/main" val="222936606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B5DF-351F-4FA4-A964-E9422EAE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r>
              <a:rPr lang="en-AU" b="1" dirty="0"/>
              <a:t>Praying For </a:t>
            </a:r>
            <a:r>
              <a:rPr lang="en-AU" b="1" dirty="0">
                <a:solidFill>
                  <a:srgbClr val="FF0000"/>
                </a:solidFill>
              </a:rPr>
              <a:t>Souls</a:t>
            </a:r>
            <a:br>
              <a:rPr lang="en-AU" sz="1600" b="1" dirty="0"/>
            </a:br>
            <a:br>
              <a:rPr lang="en-AU" b="1" dirty="0">
                <a:solidFill>
                  <a:srgbClr val="FFC000"/>
                </a:solidFill>
              </a:rPr>
            </a:br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C8C1E6-FAE3-4393-9222-CBEA5A6DA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72520"/>
            <a:ext cx="7992888" cy="5632062"/>
          </a:xfrm>
        </p:spPr>
      </p:pic>
    </p:spTree>
    <p:extLst>
      <p:ext uri="{BB962C8B-B14F-4D97-AF65-F5344CB8AC3E}">
        <p14:creationId xmlns:p14="http://schemas.microsoft.com/office/powerpoint/2010/main" val="11763936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B5DF-351F-4FA4-A964-E9422EAE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r>
              <a:rPr lang="en-AU" b="1" dirty="0"/>
              <a:t>Praying For </a:t>
            </a:r>
            <a:r>
              <a:rPr lang="en-AU" b="1" dirty="0">
                <a:solidFill>
                  <a:srgbClr val="FF0000"/>
                </a:solidFill>
              </a:rPr>
              <a:t>Souls</a:t>
            </a:r>
            <a:br>
              <a:rPr lang="en-AU" sz="1600" b="1" dirty="0"/>
            </a:br>
            <a:br>
              <a:rPr lang="en-AU" b="1" dirty="0">
                <a:solidFill>
                  <a:srgbClr val="FFC000"/>
                </a:solidFill>
              </a:rPr>
            </a:br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C8C1E6-FAE3-4393-9222-CBEA5A6DA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7638"/>
            <a:ext cx="3825915" cy="269587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B52A5-8BE7-4600-A7DE-02A0210C6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38" y="1196752"/>
            <a:ext cx="3594494" cy="2695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FA3527-D8E8-4C33-9781-0A3868880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67" y="4005064"/>
            <a:ext cx="3563888" cy="26729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6A0CD2-8365-4E75-8119-A9F397F4405A}"/>
              </a:ext>
            </a:extLst>
          </p:cNvPr>
          <p:cNvSpPr txBox="1"/>
          <p:nvPr/>
        </p:nvSpPr>
        <p:spPr>
          <a:xfrm>
            <a:off x="5796136" y="61649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GUNGHALIN, 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E8BF9-D715-4F86-9AC2-6783557D6F8E}"/>
              </a:ext>
            </a:extLst>
          </p:cNvPr>
          <p:cNvSpPr txBox="1"/>
          <p:nvPr/>
        </p:nvSpPr>
        <p:spPr>
          <a:xfrm>
            <a:off x="7452320" y="33569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ADELAIDE</a:t>
            </a:r>
          </a:p>
        </p:txBody>
      </p:sp>
    </p:spTree>
    <p:extLst>
      <p:ext uri="{BB962C8B-B14F-4D97-AF65-F5344CB8AC3E}">
        <p14:creationId xmlns:p14="http://schemas.microsoft.com/office/powerpoint/2010/main" val="18125802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B5DF-351F-4FA4-A964-E9422EAE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r>
              <a:rPr lang="en-AU" b="1" dirty="0"/>
              <a:t>Saving </a:t>
            </a:r>
            <a:r>
              <a:rPr lang="en-AU" b="1" dirty="0">
                <a:solidFill>
                  <a:srgbClr val="FF0000"/>
                </a:solidFill>
              </a:rPr>
              <a:t>Souls</a:t>
            </a:r>
            <a:br>
              <a:rPr lang="en-AU" sz="1600" b="1" dirty="0"/>
            </a:br>
            <a:br>
              <a:rPr lang="en-AU" b="1" dirty="0">
                <a:solidFill>
                  <a:srgbClr val="FFC000"/>
                </a:solidFill>
              </a:rPr>
            </a:br>
            <a:endParaRPr lang="en-AU" dirty="0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1FA45F13-8379-40AC-92F0-43EA3A75D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8" r="955"/>
          <a:stretch/>
        </p:blipFill>
        <p:spPr>
          <a:xfrm>
            <a:off x="482887" y="1103641"/>
            <a:ext cx="3174623" cy="52322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FEF6B0-7BE4-4539-9F0A-F8502BC2B7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26852"/>
            <a:ext cx="3323861" cy="24928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355A49-36E7-476E-B522-63F1738A7D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3056"/>
            <a:ext cx="3323861" cy="2497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67DE75-8D7B-40EC-A375-09C6916993E4}"/>
              </a:ext>
            </a:extLst>
          </p:cNvPr>
          <p:cNvSpPr txBox="1"/>
          <p:nvPr/>
        </p:nvSpPr>
        <p:spPr>
          <a:xfrm>
            <a:off x="5486492" y="3068960"/>
            <a:ext cx="218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TERRIGAL, NSW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57C0B-61C5-4871-83C5-050D728D0E15}"/>
              </a:ext>
            </a:extLst>
          </p:cNvPr>
          <p:cNvSpPr txBox="1"/>
          <p:nvPr/>
        </p:nvSpPr>
        <p:spPr>
          <a:xfrm>
            <a:off x="6588224" y="57332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SYDNEY, CBD</a:t>
            </a:r>
          </a:p>
        </p:txBody>
      </p:sp>
    </p:spTree>
    <p:extLst>
      <p:ext uri="{BB962C8B-B14F-4D97-AF65-F5344CB8AC3E}">
        <p14:creationId xmlns:p14="http://schemas.microsoft.com/office/powerpoint/2010/main" val="186136190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B5DF-351F-4FA4-A964-E9422EAE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r>
              <a:rPr lang="en-AU" b="1" dirty="0"/>
              <a:t>The Next Steps to help win more </a:t>
            </a:r>
            <a:r>
              <a:rPr lang="en-AU" b="1" dirty="0">
                <a:solidFill>
                  <a:srgbClr val="FF0000"/>
                </a:solidFill>
              </a:rPr>
              <a:t>Souls in …</a:t>
            </a:r>
            <a:br>
              <a:rPr lang="en-AU" sz="1600" b="1" dirty="0"/>
            </a:br>
            <a:br>
              <a:rPr lang="en-AU" b="1" dirty="0">
                <a:solidFill>
                  <a:srgbClr val="FFC000"/>
                </a:solidFill>
              </a:rPr>
            </a:br>
            <a:endParaRPr lang="en-AU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60584A3F-FAE1-4433-BF1F-E229EE01F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40" y="1196752"/>
            <a:ext cx="3240360" cy="2430270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6F3330-392C-4AFD-9FDF-82268014BDF4}"/>
              </a:ext>
            </a:extLst>
          </p:cNvPr>
          <p:cNvSpPr txBox="1"/>
          <p:nvPr/>
        </p:nvSpPr>
        <p:spPr>
          <a:xfrm>
            <a:off x="457200" y="1628800"/>
            <a:ext cx="47628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AU" sz="2000" b="1" dirty="0"/>
              <a:t>Melbourne</a:t>
            </a:r>
          </a:p>
          <a:p>
            <a:pPr lvl="1"/>
            <a:r>
              <a:rPr lang="en-AU" sz="2000" b="1" dirty="0"/>
              <a:t>Tasmania</a:t>
            </a:r>
          </a:p>
          <a:p>
            <a:pPr lvl="1"/>
            <a:r>
              <a:rPr lang="en-AU" sz="2000" b="1" dirty="0"/>
              <a:t>Northern Territory</a:t>
            </a:r>
          </a:p>
          <a:p>
            <a:pPr lvl="1"/>
            <a:r>
              <a:rPr lang="en-AU" sz="2000" b="1" dirty="0"/>
              <a:t>Queensland</a:t>
            </a:r>
          </a:p>
          <a:p>
            <a:pPr lvl="1"/>
            <a:r>
              <a:rPr lang="en-AU" sz="2000" b="1" dirty="0"/>
              <a:t>New Zealand</a:t>
            </a:r>
          </a:p>
          <a:p>
            <a:pPr lvl="1"/>
            <a:endParaRPr lang="en-AU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b="1" dirty="0"/>
              <a:t>We need your </a:t>
            </a:r>
            <a:r>
              <a:rPr lang="en-AU" sz="2800" b="1" dirty="0">
                <a:solidFill>
                  <a:srgbClr val="FF3300"/>
                </a:solidFill>
              </a:rPr>
              <a:t>Prayer</a:t>
            </a:r>
            <a:r>
              <a:rPr lang="en-AU" sz="2000" b="1" dirty="0"/>
              <a:t> support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b="1" dirty="0"/>
              <a:t>Your </a:t>
            </a:r>
            <a:r>
              <a:rPr lang="en-AU" sz="2800" b="1" dirty="0">
                <a:solidFill>
                  <a:srgbClr val="FF3300"/>
                </a:solidFill>
              </a:rPr>
              <a:t>Financial</a:t>
            </a:r>
            <a:r>
              <a:rPr lang="en-AU" sz="2800" b="1" dirty="0"/>
              <a:t> </a:t>
            </a:r>
            <a:r>
              <a:rPr lang="en-AU" sz="2000" b="1" dirty="0"/>
              <a:t>support - </a:t>
            </a:r>
            <a:r>
              <a:rPr lang="en-AU" sz="2000" b="1" dirty="0">
                <a:hlinkClick r:id="rId3"/>
              </a:rPr>
              <a:t>www.afj.org.au</a:t>
            </a:r>
            <a:endParaRPr lang="en-AU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b="1" dirty="0"/>
              <a:t>Register on  </a:t>
            </a:r>
            <a:r>
              <a:rPr lang="en-AU" sz="2800" b="1" dirty="0">
                <a:hlinkClick r:id="rId3"/>
              </a:rPr>
              <a:t>www.afj.org.au</a:t>
            </a:r>
            <a:endParaRPr lang="en-AU" sz="28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b="1" dirty="0"/>
              <a:t>Join a </a:t>
            </a:r>
            <a:r>
              <a:rPr lang="en-AU" sz="2800" b="1" dirty="0">
                <a:solidFill>
                  <a:srgbClr val="FF3300"/>
                </a:solidFill>
              </a:rPr>
              <a:t>Team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800" b="1" dirty="0">
                <a:solidFill>
                  <a:srgbClr val="FF3300"/>
                </a:solidFill>
              </a:rPr>
              <a:t>Learn</a:t>
            </a:r>
            <a:r>
              <a:rPr lang="en-AU" sz="2000" b="1" dirty="0"/>
              <a:t> how to reach the lost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800" b="1" dirty="0">
                <a:solidFill>
                  <a:srgbClr val="FF3300"/>
                </a:solidFill>
              </a:rPr>
              <a:t>Take action </a:t>
            </a:r>
            <a:r>
              <a:rPr lang="en-AU" sz="2000" b="1" dirty="0"/>
              <a:t>whilst there is time!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ED5477E-0722-4383-B806-CBBDA2046F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746" y="3959678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6336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B5DF-351F-4FA4-A964-E9422EAE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r>
              <a:rPr lang="en-AU" b="1" dirty="0"/>
              <a:t>Praying For </a:t>
            </a:r>
            <a:r>
              <a:rPr lang="en-AU" b="1" dirty="0">
                <a:solidFill>
                  <a:srgbClr val="FF0000"/>
                </a:solidFill>
              </a:rPr>
              <a:t>Souls</a:t>
            </a:r>
            <a:br>
              <a:rPr lang="en-AU" sz="1600" b="1" dirty="0"/>
            </a:br>
            <a:br>
              <a:rPr lang="en-AU" b="1" dirty="0">
                <a:solidFill>
                  <a:srgbClr val="FFC000"/>
                </a:solidFill>
              </a:rPr>
            </a:br>
            <a:endParaRPr lang="en-AU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9DFB2F3-6197-4ADB-9B9F-AD5FD3E9F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0" y="1600200"/>
            <a:ext cx="8050179" cy="4525963"/>
          </a:xfrm>
        </p:spPr>
      </p:pic>
    </p:spTree>
    <p:extLst>
      <p:ext uri="{BB962C8B-B14F-4D97-AF65-F5344CB8AC3E}">
        <p14:creationId xmlns:p14="http://schemas.microsoft.com/office/powerpoint/2010/main" val="77202348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B5DF-351F-4FA4-A964-E9422EAE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AU" sz="3200" b="1" dirty="0">
                <a:solidFill>
                  <a:srgbClr val="00CC00"/>
                </a:solidFill>
              </a:rPr>
              <a:t>The Way of Life Campaign Initiative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94B046C-7DBE-4D04-9313-A570E2F3A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8" r="955"/>
          <a:stretch/>
        </p:blipFill>
        <p:spPr>
          <a:xfrm>
            <a:off x="251520" y="1704869"/>
            <a:ext cx="2736303" cy="450908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5B57D4-B747-4E66-9E8A-B864ABC34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99032"/>
            <a:ext cx="1872208" cy="819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C539D8-5B9F-431D-A495-CC526C5E2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9914"/>
            <a:ext cx="1608517" cy="11077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32B05B-8BE1-45F7-A9D4-BAF7FD8B0AB1}"/>
              </a:ext>
            </a:extLst>
          </p:cNvPr>
          <p:cNvSpPr/>
          <p:nvPr/>
        </p:nvSpPr>
        <p:spPr>
          <a:xfrm>
            <a:off x="3419872" y="2060848"/>
            <a:ext cx="5266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hlinkClick r:id="rId5"/>
              </a:rPr>
              <a:t>https://www.australiaforjesus.org.au/wayoflife/</a:t>
            </a:r>
            <a:r>
              <a:rPr lang="en-AU" sz="32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EAF00-E08F-4A51-9DFC-581B2A1BAC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36" y="3243129"/>
            <a:ext cx="4499992" cy="33749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88854D-BF0C-4F48-823D-418978B61B71}"/>
              </a:ext>
            </a:extLst>
          </p:cNvPr>
          <p:cNvSpPr txBox="1"/>
          <p:nvPr/>
        </p:nvSpPr>
        <p:spPr>
          <a:xfrm>
            <a:off x="4788024" y="59492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GOULBURN, NSW</a:t>
            </a:r>
          </a:p>
        </p:txBody>
      </p:sp>
    </p:spTree>
    <p:extLst>
      <p:ext uri="{BB962C8B-B14F-4D97-AF65-F5344CB8AC3E}">
        <p14:creationId xmlns:p14="http://schemas.microsoft.com/office/powerpoint/2010/main" val="11333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B5DF-351F-4FA4-A964-E9422EAE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AU" sz="4800" b="1" dirty="0"/>
              <a:t>Out There With The </a:t>
            </a:r>
            <a:r>
              <a:rPr lang="en-AU" sz="4800" b="1" dirty="0">
                <a:solidFill>
                  <a:srgbClr val="FF3300"/>
                </a:solidFill>
              </a:rPr>
              <a:t>Lost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B57D4-B747-4E66-9E8A-B864ABC34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99032"/>
            <a:ext cx="1872208" cy="81909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9DF56B7-3C2E-454F-B203-B733A006E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417639"/>
            <a:ext cx="5688632" cy="426647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1A16DA-8B48-49F1-9EEE-C33304476958}"/>
              </a:ext>
            </a:extLst>
          </p:cNvPr>
          <p:cNvSpPr txBox="1"/>
          <p:nvPr/>
        </p:nvSpPr>
        <p:spPr>
          <a:xfrm>
            <a:off x="5652120" y="465313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ADELAIDE, CBD</a:t>
            </a:r>
          </a:p>
        </p:txBody>
      </p:sp>
    </p:spTree>
    <p:extLst>
      <p:ext uri="{BB962C8B-B14F-4D97-AF65-F5344CB8AC3E}">
        <p14:creationId xmlns:p14="http://schemas.microsoft.com/office/powerpoint/2010/main" val="396960616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B5DF-351F-4FA4-A964-E9422EAE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r>
              <a:rPr lang="en-AU" b="1" dirty="0"/>
              <a:t>Praying For </a:t>
            </a:r>
            <a:r>
              <a:rPr lang="en-AU" b="1" dirty="0">
                <a:solidFill>
                  <a:srgbClr val="FF0000"/>
                </a:solidFill>
              </a:rPr>
              <a:t>Souls</a:t>
            </a:r>
            <a:br>
              <a:rPr lang="en-AU" b="1" dirty="0"/>
            </a:br>
            <a:br>
              <a:rPr lang="en-AU" b="1" dirty="0"/>
            </a:br>
            <a:br>
              <a:rPr lang="en-AU" b="1" dirty="0">
                <a:solidFill>
                  <a:srgbClr val="FFC000"/>
                </a:solidFill>
              </a:rPr>
            </a:b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B57D4-B747-4E66-9E8A-B864ABC34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99032"/>
            <a:ext cx="1872208" cy="819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04D2E8-CA4C-41CB-B7D3-B2D634ED44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86077"/>
            <a:ext cx="6192688" cy="46445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6B1EB5-4022-4C63-A33C-5B1D70BB3FA7}"/>
              </a:ext>
            </a:extLst>
          </p:cNvPr>
          <p:cNvSpPr txBox="1"/>
          <p:nvPr/>
        </p:nvSpPr>
        <p:spPr>
          <a:xfrm>
            <a:off x="683568" y="50851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FREMANTLE, WA</a:t>
            </a:r>
          </a:p>
        </p:txBody>
      </p:sp>
    </p:spTree>
    <p:extLst>
      <p:ext uri="{BB962C8B-B14F-4D97-AF65-F5344CB8AC3E}">
        <p14:creationId xmlns:p14="http://schemas.microsoft.com/office/powerpoint/2010/main" val="28177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B5DF-351F-4FA4-A964-E9422EAE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r>
              <a:rPr lang="en-AU" sz="4000" b="1" dirty="0"/>
              <a:t>Praying For </a:t>
            </a:r>
            <a:r>
              <a:rPr lang="en-AU" sz="4000" b="1" dirty="0">
                <a:solidFill>
                  <a:srgbClr val="FF0000"/>
                </a:solidFill>
              </a:rPr>
              <a:t>Souls</a:t>
            </a:r>
            <a:br>
              <a:rPr lang="en-AU" sz="1600" b="1" dirty="0"/>
            </a:br>
            <a:br>
              <a:rPr lang="en-AU" b="1" dirty="0">
                <a:solidFill>
                  <a:srgbClr val="FFC000"/>
                </a:solidFill>
              </a:rPr>
            </a:b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59C9A5-46A6-4223-B706-38B3118E2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5" y="1325198"/>
            <a:ext cx="7322901" cy="45520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16F561-9F38-4727-BFA1-E5287AF09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96878"/>
            <a:ext cx="1872208" cy="8190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A26A05-0DCB-4033-BE0E-9453E7363E29}"/>
              </a:ext>
            </a:extLst>
          </p:cNvPr>
          <p:cNvSpPr txBox="1"/>
          <p:nvPr/>
        </p:nvSpPr>
        <p:spPr>
          <a:xfrm>
            <a:off x="6300192" y="494116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NORWOOD,</a:t>
            </a:r>
          </a:p>
          <a:p>
            <a:r>
              <a:rPr lang="en-AU" b="1" dirty="0">
                <a:solidFill>
                  <a:schemeClr val="bg1"/>
                </a:solidFill>
              </a:rPr>
              <a:t>ADELAIDE</a:t>
            </a:r>
          </a:p>
        </p:txBody>
      </p:sp>
    </p:spTree>
    <p:extLst>
      <p:ext uri="{BB962C8B-B14F-4D97-AF65-F5344CB8AC3E}">
        <p14:creationId xmlns:p14="http://schemas.microsoft.com/office/powerpoint/2010/main" val="427780754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B5DF-351F-4FA4-A964-E9422EAE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r>
              <a:rPr lang="en-AU" sz="4000" b="1" dirty="0"/>
              <a:t>Praying For </a:t>
            </a:r>
            <a:r>
              <a:rPr lang="en-AU" sz="4000" b="1" dirty="0">
                <a:solidFill>
                  <a:srgbClr val="FF0000"/>
                </a:solidFill>
              </a:rPr>
              <a:t>Souls</a:t>
            </a:r>
            <a:br>
              <a:rPr lang="en-AU" sz="1600" b="1" dirty="0"/>
            </a:br>
            <a:br>
              <a:rPr lang="en-AU" b="1" dirty="0">
                <a:solidFill>
                  <a:srgbClr val="FFC000"/>
                </a:solidFill>
              </a:rPr>
            </a:b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D77201-C175-49A1-BEF0-5BC28AA1E4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1714" r="2281"/>
          <a:stretch/>
        </p:blipFill>
        <p:spPr>
          <a:xfrm>
            <a:off x="474667" y="1458218"/>
            <a:ext cx="8129781" cy="4707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4DC594-FA20-453A-965C-1F0BE020C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3449261" cy="170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7642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B5DF-351F-4FA4-A964-E9422EAE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r>
              <a:rPr lang="en-AU" b="1" dirty="0"/>
              <a:t>Praying For </a:t>
            </a:r>
            <a:r>
              <a:rPr lang="en-AU" b="1" dirty="0">
                <a:solidFill>
                  <a:srgbClr val="FF0000"/>
                </a:solidFill>
              </a:rPr>
              <a:t>Souls</a:t>
            </a:r>
            <a:br>
              <a:rPr lang="en-AU" sz="1600" b="1" dirty="0"/>
            </a:br>
            <a:br>
              <a:rPr lang="en-AU" b="1" dirty="0">
                <a:solidFill>
                  <a:srgbClr val="FFC000"/>
                </a:solidFill>
              </a:rPr>
            </a:b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8F6C46-89A4-43C0-8FBE-201D49C2B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669A39A-9B14-4866-93FE-70CDBF2CD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389669"/>
              </p:ext>
            </p:extLst>
          </p:nvPr>
        </p:nvGraphicFramePr>
        <p:xfrm>
          <a:off x="457200" y="1093912"/>
          <a:ext cx="8363272" cy="5489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462541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B5DF-351F-4FA4-A964-E9422EAE4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5407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AU" sz="4000" b="1" dirty="0"/>
            </a:br>
            <a:r>
              <a:rPr lang="en-AU" sz="4000" b="1" dirty="0"/>
              <a:t>Praying For </a:t>
            </a:r>
            <a:r>
              <a:rPr lang="en-AU" sz="4000" b="1" dirty="0">
                <a:solidFill>
                  <a:srgbClr val="FF0000"/>
                </a:solidFill>
              </a:rPr>
              <a:t>Souls</a:t>
            </a:r>
            <a:br>
              <a:rPr lang="en-AU" sz="1600" b="1" dirty="0"/>
            </a:br>
            <a:br>
              <a:rPr lang="en-AU" sz="1600" b="1" dirty="0"/>
            </a:br>
            <a:br>
              <a:rPr lang="en-AU" sz="1600" b="1" dirty="0"/>
            </a:br>
            <a:r>
              <a:rPr lang="en-AU" b="1" dirty="0"/>
              <a:t>Results to 19 October 19</a:t>
            </a:r>
            <a:br>
              <a:rPr lang="en-AU" sz="1600" b="1" dirty="0"/>
            </a:br>
            <a:br>
              <a:rPr lang="en-AU" b="1" dirty="0">
                <a:solidFill>
                  <a:srgbClr val="FFC000"/>
                </a:solidFill>
              </a:rPr>
            </a:b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B57D4-B747-4E66-9E8A-B864ABC34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99032"/>
            <a:ext cx="1872208" cy="8190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DAEBA9-6646-4BDF-8E5A-AE3FA5EA554A}"/>
              </a:ext>
            </a:extLst>
          </p:cNvPr>
          <p:cNvSpPr txBox="1"/>
          <p:nvPr/>
        </p:nvSpPr>
        <p:spPr>
          <a:xfrm>
            <a:off x="4716016" y="1916832"/>
            <a:ext cx="3816424" cy="3816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02CE90-7ED3-470A-9A38-DE119E49E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16832"/>
            <a:ext cx="8507289" cy="42093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4800" b="1" dirty="0">
                <a:solidFill>
                  <a:srgbClr val="00CC00"/>
                </a:solidFill>
              </a:rPr>
              <a:t>  359</a:t>
            </a:r>
            <a:r>
              <a:rPr lang="en-AU" b="1" dirty="0">
                <a:solidFill>
                  <a:srgbClr val="00CC00"/>
                </a:solidFill>
              </a:rPr>
              <a:t>          </a:t>
            </a:r>
            <a:r>
              <a:rPr lang="en-AU" sz="4200" b="1" dirty="0">
                <a:solidFill>
                  <a:srgbClr val="00CC00"/>
                </a:solidFill>
              </a:rPr>
              <a:t>Way of Life Campaigns</a:t>
            </a:r>
          </a:p>
          <a:p>
            <a:pPr marL="0" indent="0">
              <a:buNone/>
            </a:pPr>
            <a:r>
              <a:rPr lang="en-AU" sz="4800" b="1" dirty="0"/>
              <a:t>1536       </a:t>
            </a:r>
            <a:r>
              <a:rPr lang="en-AU" sz="4200" b="1" dirty="0"/>
              <a:t>Partial </a:t>
            </a:r>
            <a:r>
              <a:rPr lang="en-AU" b="1" dirty="0"/>
              <a:t>Presentations</a:t>
            </a:r>
          </a:p>
          <a:p>
            <a:pPr marL="0" indent="0">
              <a:buNone/>
            </a:pPr>
            <a:r>
              <a:rPr lang="en-AU" sz="4800" b="1" dirty="0"/>
              <a:t>2032 </a:t>
            </a:r>
            <a:r>
              <a:rPr lang="en-AU" b="1" dirty="0"/>
              <a:t>	   </a:t>
            </a:r>
            <a:r>
              <a:rPr lang="en-AU" sz="4200" b="1" dirty="0"/>
              <a:t> Full </a:t>
            </a:r>
            <a:r>
              <a:rPr lang="en-AU" b="1" dirty="0"/>
              <a:t>Presentations</a:t>
            </a:r>
          </a:p>
          <a:p>
            <a:pPr marL="0" indent="0">
              <a:buNone/>
            </a:pPr>
            <a:r>
              <a:rPr lang="en-AU" b="1" dirty="0">
                <a:solidFill>
                  <a:srgbClr val="FF3300"/>
                </a:solidFill>
              </a:rPr>
              <a:t> </a:t>
            </a:r>
            <a:r>
              <a:rPr lang="en-AU" sz="5200" b="1" dirty="0">
                <a:solidFill>
                  <a:srgbClr val="FF3300"/>
                </a:solidFill>
              </a:rPr>
              <a:t> 933  </a:t>
            </a:r>
            <a:r>
              <a:rPr lang="en-AU" b="1" dirty="0">
                <a:solidFill>
                  <a:srgbClr val="FF3300"/>
                </a:solidFill>
              </a:rPr>
              <a:t>	   </a:t>
            </a:r>
            <a:r>
              <a:rPr lang="en-AU" sz="5600" b="1" dirty="0">
                <a:solidFill>
                  <a:srgbClr val="FF3300"/>
                </a:solidFill>
              </a:rPr>
              <a:t>Response Prayers</a:t>
            </a:r>
          </a:p>
          <a:p>
            <a:pPr marL="0" indent="0">
              <a:buNone/>
            </a:pPr>
            <a:r>
              <a:rPr lang="en-AU" b="1" dirty="0"/>
              <a:t> </a:t>
            </a:r>
            <a:r>
              <a:rPr lang="en-AU" sz="5200" b="1" dirty="0"/>
              <a:t> 619  </a:t>
            </a:r>
            <a:r>
              <a:rPr lang="en-AU" b="1" dirty="0"/>
              <a:t>	   </a:t>
            </a:r>
            <a:r>
              <a:rPr lang="en-AU" sz="4200" b="1" dirty="0"/>
              <a:t>Info Requests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009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C3B497B-3322-4D93-A8BE-2175B6A77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852"/>
              </p:ext>
            </p:extLst>
          </p:nvPr>
        </p:nvGraphicFramePr>
        <p:xfrm>
          <a:off x="17240" y="44625"/>
          <a:ext cx="6859015" cy="679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492C05A-E23D-41D2-8DE3-0068A282BF74}"/>
              </a:ext>
            </a:extLst>
          </p:cNvPr>
          <p:cNvSpPr txBox="1"/>
          <p:nvPr/>
        </p:nvSpPr>
        <p:spPr>
          <a:xfrm>
            <a:off x="7164288" y="692696"/>
            <a:ext cx="1584176" cy="923330"/>
          </a:xfrm>
          <a:prstGeom prst="rect">
            <a:avLst/>
          </a:prstGeom>
          <a:solidFill>
            <a:srgbClr val="3333CC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66FF66"/>
                </a:solidFill>
              </a:rPr>
              <a:t>933 Response Prayers Recorded</a:t>
            </a:r>
          </a:p>
        </p:txBody>
      </p:sp>
    </p:spTree>
    <p:extLst>
      <p:ext uri="{BB962C8B-B14F-4D97-AF65-F5344CB8AC3E}">
        <p14:creationId xmlns:p14="http://schemas.microsoft.com/office/powerpoint/2010/main" val="27260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29886</TotalTime>
  <Words>146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     Praying For Souls  </vt:lpstr>
      <vt:lpstr>The Way of Life Campaign Initiative</vt:lpstr>
      <vt:lpstr>Out There With The Lost</vt:lpstr>
      <vt:lpstr>       Praying For Souls   </vt:lpstr>
      <vt:lpstr>     Praying For Souls  </vt:lpstr>
      <vt:lpstr>     Praying For Souls  </vt:lpstr>
      <vt:lpstr>   Praying For Souls  </vt:lpstr>
      <vt:lpstr>     Praying For Souls   Results to 19 October 19  </vt:lpstr>
      <vt:lpstr>PowerPoint Presentation</vt:lpstr>
      <vt:lpstr>     Teams to Reach Souls  </vt:lpstr>
      <vt:lpstr>     Training to Reach  Souls  </vt:lpstr>
      <vt:lpstr>     Praying For Souls  </vt:lpstr>
      <vt:lpstr>     Praying For Souls  </vt:lpstr>
      <vt:lpstr>     Saving Souls  </vt:lpstr>
      <vt:lpstr>     The Next Steps to help win more Souls in …  </vt:lpstr>
      <vt:lpstr>     Praying For Souls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of Harvest</dc:title>
  <dc:creator>Tony Mclennan</dc:creator>
  <cp:lastModifiedBy>Tony McLennan</cp:lastModifiedBy>
  <cp:revision>151</cp:revision>
  <dcterms:created xsi:type="dcterms:W3CDTF">2019-01-22T01:17:34Z</dcterms:created>
  <dcterms:modified xsi:type="dcterms:W3CDTF">2019-10-23T00:29:01Z</dcterms:modified>
</cp:coreProperties>
</file>