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00" r:id="rId2"/>
    <p:sldId id="343" r:id="rId3"/>
    <p:sldId id="501" r:id="rId4"/>
    <p:sldId id="502" r:id="rId5"/>
    <p:sldId id="503" r:id="rId6"/>
    <p:sldId id="504" r:id="rId7"/>
    <p:sldId id="505" r:id="rId8"/>
    <p:sldId id="506" r:id="rId9"/>
    <p:sldId id="507" r:id="rId10"/>
    <p:sldId id="508" r:id="rId11"/>
    <p:sldId id="509" r:id="rId12"/>
    <p:sldId id="510" r:id="rId13"/>
    <p:sldId id="521" r:id="rId14"/>
    <p:sldId id="522" r:id="rId15"/>
    <p:sldId id="512" r:id="rId16"/>
    <p:sldId id="511" r:id="rId17"/>
    <p:sldId id="513" r:id="rId18"/>
    <p:sldId id="514" r:id="rId19"/>
    <p:sldId id="515" r:id="rId20"/>
    <p:sldId id="516" r:id="rId21"/>
    <p:sldId id="517" r:id="rId22"/>
    <p:sldId id="518" r:id="rId23"/>
    <p:sldId id="519" r:id="rId24"/>
    <p:sldId id="297" r:id="rId25"/>
    <p:sldId id="523" r:id="rId26"/>
    <p:sldId id="293" r:id="rId27"/>
    <p:sldId id="289" r:id="rId28"/>
    <p:sldId id="287" r:id="rId29"/>
    <p:sldId id="262" r:id="rId30"/>
    <p:sldId id="288" r:id="rId31"/>
    <p:sldId id="290" r:id="rId32"/>
    <p:sldId id="283" r:id="rId33"/>
    <p:sldId id="337" r:id="rId34"/>
    <p:sldId id="340" r:id="rId35"/>
    <p:sldId id="341" r:id="rId36"/>
    <p:sldId id="258" r:id="rId37"/>
    <p:sldId id="342" r:id="rId38"/>
    <p:sldId id="268" r:id="rId39"/>
    <p:sldId id="26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00"/>
    <a:srgbClr val="FF5050"/>
    <a:srgbClr val="FF0066"/>
    <a:srgbClr val="66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04" autoAdjust="0"/>
    <p:restoredTop sz="94543" autoAdjust="0"/>
  </p:normalViewPr>
  <p:slideViewPr>
    <p:cSldViewPr>
      <p:cViewPr varScale="1">
        <p:scale>
          <a:sx n="74" d="100"/>
          <a:sy n="74" d="100"/>
        </p:scale>
        <p:origin x="3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4772"/>
    </p:cViewPr>
  </p:sorterViewPr>
  <p:notesViewPr>
    <p:cSldViewPr>
      <p:cViewPr varScale="1">
        <p:scale>
          <a:sx n="59" d="100"/>
          <a:sy n="59" d="100"/>
        </p:scale>
        <p:origin x="25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0D90B-E276-4DEB-8A22-A318F10A450A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ED93-264E-46C1-BC5B-C51A6855E3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4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DED93-264E-46C1-BC5B-C51A6855E35C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8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08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82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074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42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242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417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75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981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973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81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538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B754-E89B-4FF2-B785-D07858F70972}" type="datetimeFigureOut">
              <a:rPr lang="en-AU" smtClean="0"/>
              <a:t>23/07/2019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B581-CEE5-4006-A473-688455427B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97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math.stackexchange.com/questions/1273151/circle-and-heart-homeomorphi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fj.org.au/twolcampaig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j.org.au/twolcampaign-personal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jpeg"/><Relationship Id="rId7" Type="http://schemas.openxmlformats.org/officeDocument/2006/relationships/hyperlink" Target="mailto:jenlyons0208@gmai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1.jpg"/><Relationship Id="rId7" Type="http://schemas.openxmlformats.org/officeDocument/2006/relationships/image" Target="../media/image30.jp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fj.org.a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F1BCF41-FC09-4D4C-AFE4-23F6EF9F3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1268413"/>
            <a:ext cx="7772400" cy="1470025"/>
          </a:xfrm>
        </p:spPr>
        <p:txBody>
          <a:bodyPr>
            <a:noAutofit/>
          </a:bodyPr>
          <a:lstStyle/>
          <a:p>
            <a:r>
              <a:rPr lang="en-AU" altLang="en-US" sz="7200" b="1" dirty="0">
                <a:latin typeface="+mn-lt"/>
              </a:rPr>
              <a:t>How</a:t>
            </a:r>
            <a:r>
              <a:rPr lang="en-AU" altLang="en-US" sz="7200" b="1" dirty="0">
                <a:solidFill>
                  <a:srgbClr val="FF0000"/>
                </a:solidFill>
                <a:latin typeface="+mn-lt"/>
              </a:rPr>
              <a:t> YOU </a:t>
            </a:r>
            <a:r>
              <a:rPr lang="en-AU" altLang="en-US" sz="7200" b="1" dirty="0">
                <a:latin typeface="+mn-lt"/>
              </a:rPr>
              <a:t>can Bring Others to </a:t>
            </a:r>
            <a:r>
              <a:rPr lang="en-AU" altLang="en-US" sz="7200" b="1" dirty="0">
                <a:solidFill>
                  <a:srgbClr val="FF0000"/>
                </a:solidFill>
                <a:latin typeface="+mn-lt"/>
              </a:rPr>
              <a:t>JESUS</a:t>
            </a:r>
            <a:endParaRPr lang="en-AU" altLang="en-US" sz="7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05CE412-4BBD-47FF-B573-EBAF8105F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0853D-4133-40C8-9D8B-75026F8A4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PRAY by </a:t>
            </a:r>
            <a:r>
              <a:rPr lang="en-AU" b="1" dirty="0">
                <a:solidFill>
                  <a:srgbClr val="FF3300"/>
                </a:solidFill>
              </a:rPr>
              <a:t>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/>
              <a:t>Be specific … </a:t>
            </a:r>
          </a:p>
          <a:p>
            <a:pPr marL="0" indent="0">
              <a:buNone/>
            </a:pPr>
            <a:r>
              <a:rPr lang="en-AU" sz="6000" b="1" dirty="0"/>
              <a:t>Pray for those whom </a:t>
            </a:r>
            <a:r>
              <a:rPr lang="en-AU" sz="6000" b="1" dirty="0">
                <a:solidFill>
                  <a:srgbClr val="FF0000"/>
                </a:solidFill>
              </a:rPr>
              <a:t>God </a:t>
            </a:r>
            <a:r>
              <a:rPr lang="en-AU" sz="6000" b="1" dirty="0"/>
              <a:t>has laid upon </a:t>
            </a:r>
          </a:p>
          <a:p>
            <a:pPr marL="0" indent="0">
              <a:buNone/>
            </a:pPr>
            <a:r>
              <a:rPr lang="en-AU" sz="6000" b="1" dirty="0">
                <a:solidFill>
                  <a:srgbClr val="FF0000"/>
                </a:solidFill>
              </a:rPr>
              <a:t>    your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6EB12-3178-4E23-94F3-2D2B4350D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59832" y="4411063"/>
            <a:ext cx="1954977" cy="195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03A5F-4D92-4E97-883F-A7D6AF50F3FF}"/>
              </a:ext>
            </a:extLst>
          </p:cNvPr>
          <p:cNvSpPr txBox="1"/>
          <p:nvPr/>
        </p:nvSpPr>
        <p:spPr>
          <a:xfrm>
            <a:off x="1143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>
                <a:hlinkClick r:id="rId4" tooltip="http://math.stackexchange.com/questions/1273151/circle-and-heart-homeomorphic"/>
              </a:rPr>
              <a:t>This Photo</a:t>
            </a:r>
            <a:r>
              <a:rPr lang="en-AU" sz="900"/>
              <a:t> by Unknown Author is licensed under </a:t>
            </a:r>
            <a:r>
              <a:rPr lang="en-AU" sz="900">
                <a:hlinkClick r:id="rId5" tooltip="https://creativecommons.org/licenses/by-sa/3.0/"/>
              </a:rPr>
              <a:t>CC BY-SA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14978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THEN … go and see </a:t>
            </a:r>
            <a:r>
              <a:rPr lang="en-AU" b="1" dirty="0">
                <a:solidFill>
                  <a:srgbClr val="FF3300"/>
                </a:solidFill>
              </a:rPr>
              <a:t>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>
                <a:solidFill>
                  <a:srgbClr val="FF3300"/>
                </a:solidFill>
              </a:rPr>
              <a:t>Ask</a:t>
            </a:r>
            <a:r>
              <a:rPr lang="en-AU" sz="6000" b="1" dirty="0"/>
              <a:t> them …</a:t>
            </a:r>
            <a:r>
              <a:rPr lang="en-AU" sz="6000" b="1" dirty="0">
                <a:solidFill>
                  <a:srgbClr val="FF3300"/>
                </a:solidFill>
              </a:rPr>
              <a:t>?</a:t>
            </a:r>
          </a:p>
          <a:p>
            <a:pPr marL="0" indent="0">
              <a:buNone/>
            </a:pPr>
            <a:r>
              <a:rPr lang="en-AU" sz="6000" b="1" dirty="0">
                <a:solidFill>
                  <a:srgbClr val="FF3300"/>
                </a:solidFill>
              </a:rPr>
              <a:t>Pray</a:t>
            </a:r>
            <a:r>
              <a:rPr lang="en-AU" sz="6000" b="1" dirty="0"/>
              <a:t> for them. </a:t>
            </a:r>
          </a:p>
          <a:p>
            <a:pPr marL="0" indent="0">
              <a:buNone/>
            </a:pPr>
            <a:r>
              <a:rPr lang="en-AU" sz="6000" b="1" dirty="0"/>
              <a:t>Ask them later, </a:t>
            </a:r>
            <a:r>
              <a:rPr lang="en-AU" sz="6000" b="1" dirty="0">
                <a:solidFill>
                  <a:srgbClr val="FF3300"/>
                </a:solidFill>
              </a:rPr>
              <a:t>“how are things …?”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Offer to show them the </a:t>
            </a:r>
            <a:r>
              <a:rPr lang="en-AU" b="1" dirty="0">
                <a:solidFill>
                  <a:srgbClr val="FF3300"/>
                </a:solidFill>
              </a:rPr>
              <a:t>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535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6000" b="1" dirty="0"/>
          </a:p>
          <a:p>
            <a:pPr marL="0" indent="0">
              <a:buNone/>
            </a:pPr>
            <a:endParaRPr lang="en-AU" sz="6000" b="1" dirty="0"/>
          </a:p>
          <a:p>
            <a:pPr marL="0" indent="0">
              <a:buNone/>
            </a:pPr>
            <a:r>
              <a:rPr lang="en-AU" sz="6000" b="1" dirty="0"/>
              <a:t>Use </a:t>
            </a:r>
            <a:r>
              <a:rPr lang="en-AU" sz="6000" b="1" dirty="0">
                <a:solidFill>
                  <a:srgbClr val="00CC00"/>
                </a:solidFill>
              </a:rPr>
              <a:t>The Way of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649F0F-4F80-4B09-ADBD-B61B3E2F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Offer to show them the </a:t>
            </a:r>
            <a:r>
              <a:rPr lang="en-AU" b="1" dirty="0">
                <a:solidFill>
                  <a:srgbClr val="FF3300"/>
                </a:solidFill>
              </a:rPr>
              <a:t>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535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/>
              <a:t>Use </a:t>
            </a:r>
            <a:r>
              <a:rPr lang="en-AU" sz="6000" b="1" dirty="0">
                <a:solidFill>
                  <a:srgbClr val="00CC00"/>
                </a:solidFill>
              </a:rPr>
              <a:t>The Way of Life</a:t>
            </a:r>
          </a:p>
          <a:p>
            <a:pPr marL="0" indent="0">
              <a:buNone/>
            </a:pPr>
            <a:r>
              <a:rPr lang="en-AU" sz="6000" b="1" dirty="0"/>
              <a:t>Help them </a:t>
            </a:r>
            <a:r>
              <a:rPr lang="en-AU" sz="6000" b="1" dirty="0">
                <a:solidFill>
                  <a:srgbClr val="00CC00"/>
                </a:solidFill>
              </a:rPr>
              <a:t>understand</a:t>
            </a:r>
          </a:p>
          <a:p>
            <a:pPr marL="0" indent="0">
              <a:buNone/>
            </a:pPr>
            <a:r>
              <a:rPr lang="en-AU" sz="6000" b="1" dirty="0"/>
              <a:t>Encourage them to </a:t>
            </a:r>
            <a:r>
              <a:rPr lang="en-AU" sz="6000" b="1" dirty="0">
                <a:solidFill>
                  <a:srgbClr val="00CC00"/>
                </a:solidFill>
              </a:rPr>
              <a:t>PRAY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Offer to </a:t>
            </a:r>
            <a:r>
              <a:rPr lang="en-AU" b="1" dirty="0">
                <a:solidFill>
                  <a:srgbClr val="FF3300"/>
                </a:solidFill>
              </a:rPr>
              <a:t>meet again </a:t>
            </a:r>
            <a:r>
              <a:rPr lang="en-AU" b="1" dirty="0"/>
              <a:t>…</a:t>
            </a:r>
            <a:endParaRPr lang="en-AU" b="1" dirty="0">
              <a:solidFill>
                <a:srgbClr val="FF33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>
                <a:solidFill>
                  <a:srgbClr val="FF3300"/>
                </a:solidFill>
              </a:rPr>
              <a:t>Begin</a:t>
            </a:r>
            <a:r>
              <a:rPr lang="en-AU" sz="6000" b="1" dirty="0"/>
              <a:t> with John one …</a:t>
            </a:r>
            <a:endParaRPr lang="en-AU" sz="6000" b="1" dirty="0">
              <a:solidFill>
                <a:srgbClr val="00CC00"/>
              </a:solidFill>
            </a:endParaRPr>
          </a:p>
          <a:p>
            <a:pPr marL="0" indent="0">
              <a:buNone/>
            </a:pPr>
            <a:r>
              <a:rPr lang="en-AU" sz="6000" b="1" dirty="0"/>
              <a:t>Explore the </a:t>
            </a:r>
            <a:r>
              <a:rPr lang="en-AU" sz="6000" b="1" dirty="0">
                <a:solidFill>
                  <a:srgbClr val="FF3300"/>
                </a:solidFill>
              </a:rPr>
              <a:t>scripture</a:t>
            </a:r>
          </a:p>
          <a:p>
            <a:pPr marL="0" indent="0">
              <a:buNone/>
            </a:pPr>
            <a:r>
              <a:rPr lang="en-AU" sz="6000" b="1" dirty="0"/>
              <a:t>Explain how </a:t>
            </a:r>
            <a:r>
              <a:rPr lang="en-AU" sz="6000" b="1" dirty="0">
                <a:solidFill>
                  <a:srgbClr val="FF3300"/>
                </a:solidFill>
              </a:rPr>
              <a:t>Jesus</a:t>
            </a:r>
            <a:r>
              <a:rPr lang="en-AU" sz="6000" b="1" dirty="0"/>
              <a:t> saves</a:t>
            </a:r>
            <a:endParaRPr lang="en-AU" sz="6000" b="1" dirty="0">
              <a:solidFill>
                <a:srgbClr val="00C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If they have prayed to receive </a:t>
            </a:r>
            <a:r>
              <a:rPr lang="en-AU" b="1" dirty="0">
                <a:solidFill>
                  <a:srgbClr val="FF3300"/>
                </a:solidFill>
              </a:rPr>
              <a:t>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6000" b="1" dirty="0">
                <a:solidFill>
                  <a:srgbClr val="FF3300"/>
                </a:solidFill>
              </a:rPr>
              <a:t>Encourage </a:t>
            </a:r>
            <a:r>
              <a:rPr lang="en-AU" sz="6000" b="1" dirty="0"/>
              <a:t>and bring to church</a:t>
            </a:r>
          </a:p>
          <a:p>
            <a:pPr marL="0" indent="0">
              <a:buNone/>
            </a:pPr>
            <a:r>
              <a:rPr lang="en-AU" sz="6000" b="1" dirty="0"/>
              <a:t>Help them </a:t>
            </a:r>
            <a:r>
              <a:rPr lang="en-AU" sz="6000" b="1" dirty="0">
                <a:solidFill>
                  <a:srgbClr val="FF3300"/>
                </a:solidFill>
              </a:rPr>
              <a:t>explore</a:t>
            </a:r>
            <a:r>
              <a:rPr lang="en-AU" sz="6000" b="1" dirty="0"/>
              <a:t> </a:t>
            </a:r>
            <a:r>
              <a:rPr lang="en-AU" sz="6000" b="1" dirty="0">
                <a:solidFill>
                  <a:srgbClr val="FF3300"/>
                </a:solidFill>
              </a:rPr>
              <a:t>baptism</a:t>
            </a:r>
            <a:r>
              <a:rPr lang="en-AU" sz="6000" b="1" dirty="0"/>
              <a:t> (with your pastor’s help)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If they have </a:t>
            </a:r>
            <a:r>
              <a:rPr lang="en-AU" b="1" dirty="0">
                <a:solidFill>
                  <a:srgbClr val="FF3300"/>
                </a:solidFill>
              </a:rPr>
              <a:t>NOT prayed </a:t>
            </a:r>
            <a:r>
              <a:rPr lang="en-AU" b="1" dirty="0"/>
              <a:t>to receive Christ</a:t>
            </a:r>
            <a:endParaRPr lang="en-AU" b="1" dirty="0">
              <a:solidFill>
                <a:srgbClr val="FF33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>
                <a:solidFill>
                  <a:srgbClr val="FF3300"/>
                </a:solidFill>
              </a:rPr>
              <a:t>Encourage </a:t>
            </a:r>
            <a:r>
              <a:rPr lang="en-AU" sz="6000" b="1" dirty="0"/>
              <a:t>and bring to church</a:t>
            </a:r>
          </a:p>
          <a:p>
            <a:pPr marL="0" indent="0">
              <a:buNone/>
            </a:pPr>
            <a:r>
              <a:rPr lang="en-AU" sz="6000" b="1" dirty="0"/>
              <a:t>Help them </a:t>
            </a:r>
            <a:r>
              <a:rPr lang="en-AU" sz="6000" b="1" dirty="0">
                <a:solidFill>
                  <a:srgbClr val="FF3300"/>
                </a:solidFill>
              </a:rPr>
              <a:t>explore the Gospel further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We summarise these steps as …</a:t>
            </a:r>
            <a:endParaRPr lang="en-AU" b="1" dirty="0">
              <a:solidFill>
                <a:srgbClr val="FF33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 b="1" dirty="0">
                <a:solidFill>
                  <a:srgbClr val="FF3300"/>
                </a:solidFill>
              </a:rPr>
              <a:t>PRAY </a:t>
            </a:r>
            <a:r>
              <a:rPr lang="en-AU" sz="5400" b="1" dirty="0"/>
              <a:t>… for the </a:t>
            </a:r>
            <a:r>
              <a:rPr lang="en-AU" sz="5400" b="1" dirty="0">
                <a:solidFill>
                  <a:srgbClr val="FF3300"/>
                </a:solidFill>
              </a:rPr>
              <a:t>LOST</a:t>
            </a:r>
            <a:endParaRPr lang="en-AU" sz="5400" b="1" dirty="0"/>
          </a:p>
          <a:p>
            <a:pPr marL="0" indent="0">
              <a:buNone/>
            </a:pPr>
            <a:r>
              <a:rPr lang="en-AU" sz="5400" b="1" dirty="0">
                <a:solidFill>
                  <a:srgbClr val="FF3300"/>
                </a:solidFill>
              </a:rPr>
              <a:t>PRESENT</a:t>
            </a:r>
            <a:r>
              <a:rPr lang="en-AU" sz="5400" b="1" dirty="0"/>
              <a:t> the GOOD NEWS</a:t>
            </a:r>
          </a:p>
          <a:p>
            <a:pPr marL="0" indent="0">
              <a:buNone/>
            </a:pPr>
            <a:r>
              <a:rPr lang="en-AU" sz="5400" b="1" dirty="0">
                <a:solidFill>
                  <a:srgbClr val="FF3300"/>
                </a:solidFill>
              </a:rPr>
              <a:t>PARENT </a:t>
            </a:r>
            <a:r>
              <a:rPr lang="en-AU" sz="5400" b="1" dirty="0"/>
              <a:t>spiritually those who come to faith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What are the </a:t>
            </a:r>
            <a:r>
              <a:rPr lang="en-AU" b="1" dirty="0">
                <a:solidFill>
                  <a:srgbClr val="FF0000"/>
                </a:solidFill>
              </a:rPr>
              <a:t>RESULTS</a:t>
            </a:r>
            <a:r>
              <a:rPr lang="en-AU" b="1" dirty="0"/>
              <a:t> of doing these things?</a:t>
            </a:r>
            <a:endParaRPr lang="en-AU" b="1" dirty="0">
              <a:solidFill>
                <a:srgbClr val="FF33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AC5EE3-C792-475B-87ED-52C724CC4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980260" cy="29851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altLang="en-US" sz="7200" b="1" dirty="0"/>
              <a:t>What does </a:t>
            </a:r>
            <a:r>
              <a:rPr lang="en-AU" altLang="en-US" sz="7200" b="1" dirty="0">
                <a:solidFill>
                  <a:srgbClr val="FF0000"/>
                </a:solidFill>
              </a:rPr>
              <a:t>God</a:t>
            </a:r>
            <a:r>
              <a:rPr lang="en-AU" altLang="en-US" sz="7200" b="1" dirty="0"/>
              <a:t> want </a:t>
            </a:r>
            <a:r>
              <a:rPr lang="en-AU" altLang="en-US" sz="7200" b="1" dirty="0">
                <a:solidFill>
                  <a:srgbClr val="FF0000"/>
                </a:solidFill>
              </a:rPr>
              <a:t>You</a:t>
            </a:r>
            <a:r>
              <a:rPr lang="en-AU" altLang="en-US" sz="7200" b="1" dirty="0"/>
              <a:t> to do</a:t>
            </a:r>
            <a:r>
              <a:rPr lang="en-AU" altLang="en-US" sz="7200" b="1" dirty="0">
                <a:solidFill>
                  <a:srgbClr val="FF0000"/>
                </a:solidFill>
              </a:rPr>
              <a:t>?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People are coming to faith and </a:t>
            </a:r>
            <a:r>
              <a:rPr lang="en-AU" b="1" dirty="0">
                <a:solidFill>
                  <a:srgbClr val="00CC00"/>
                </a:solidFill>
              </a:rPr>
              <a:t>joining churches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7E9E29-7CEA-4B8F-832A-476164D77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630410" cy="3810745"/>
          </a:xfrm>
        </p:spPr>
      </p:pic>
    </p:spTree>
    <p:extLst>
      <p:ext uri="{BB962C8B-B14F-4D97-AF65-F5344CB8AC3E}">
        <p14:creationId xmlns:p14="http://schemas.microsoft.com/office/powerpoint/2010/main" val="4193216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People are growing in </a:t>
            </a:r>
            <a:r>
              <a:rPr lang="en-AU" b="1" dirty="0">
                <a:solidFill>
                  <a:srgbClr val="00CC00"/>
                </a:solidFill>
              </a:rPr>
              <a:t>faith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02489-E6BA-41F1-915B-D9FE2210F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6" y="1847459"/>
            <a:ext cx="4217441" cy="3163081"/>
          </a:xfrm>
        </p:spPr>
      </p:pic>
    </p:spTree>
    <p:extLst>
      <p:ext uri="{BB962C8B-B14F-4D97-AF65-F5344CB8AC3E}">
        <p14:creationId xmlns:p14="http://schemas.microsoft.com/office/powerpoint/2010/main" val="351907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People are going on in </a:t>
            </a:r>
            <a:r>
              <a:rPr lang="en-AU" b="1" dirty="0">
                <a:solidFill>
                  <a:srgbClr val="FF3300"/>
                </a:solidFill>
              </a:rPr>
              <a:t>Christ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48F8BF-C74D-4AA0-9C03-CA7FA17F0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4844356" cy="3633267"/>
          </a:xfrm>
        </p:spPr>
      </p:pic>
    </p:spTree>
    <p:extLst>
      <p:ext uri="{BB962C8B-B14F-4D97-AF65-F5344CB8AC3E}">
        <p14:creationId xmlns:p14="http://schemas.microsoft.com/office/powerpoint/2010/main" val="158697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People are getting involved in sharing the </a:t>
            </a:r>
            <a:r>
              <a:rPr lang="en-AU" b="1" dirty="0">
                <a:solidFill>
                  <a:srgbClr val="FF0000"/>
                </a:solidFill>
              </a:rPr>
              <a:t>GOOD NEWS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0222FB-6C78-4194-A57C-0AEA373A0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776140" cy="3921299"/>
          </a:xfrm>
        </p:spPr>
      </p:pic>
    </p:spTree>
    <p:extLst>
      <p:ext uri="{BB962C8B-B14F-4D97-AF65-F5344CB8AC3E}">
        <p14:creationId xmlns:p14="http://schemas.microsoft.com/office/powerpoint/2010/main" val="80183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AU" sz="5400" b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TOOLS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96099E-6D84-4EF4-BDD3-B8F062DCB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981649"/>
            <a:ext cx="3456384" cy="170972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CC5F9B-B43C-4402-9203-F9903BAB7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6270"/>
            <a:ext cx="3538751" cy="47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649F0F-4F80-4B09-ADBD-B61B3E2F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AF58E6-8ED0-4F94-8BCB-B9B91C8F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DC71B6E-1D9B-4BD9-A20F-4FF5DDA3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58838"/>
            <a:ext cx="9145588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B45D366-50D6-4FE7-99DF-120D1C77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5588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92840F63-7B9D-44CA-AA79-41D06D4EB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6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The </a:t>
            </a:r>
            <a:r>
              <a:rPr lang="en-AU" b="1" dirty="0">
                <a:solidFill>
                  <a:srgbClr val="FF0000"/>
                </a:solidFill>
              </a:rPr>
              <a:t>FIRST</a:t>
            </a:r>
            <a:r>
              <a:rPr lang="en-AU" b="1" dirty="0"/>
              <a:t> Words of </a:t>
            </a:r>
            <a:r>
              <a:rPr lang="en-AU" b="1" dirty="0">
                <a:solidFill>
                  <a:srgbClr val="FF0000"/>
                </a:solidFill>
              </a:rPr>
              <a:t>Jesus</a:t>
            </a:r>
            <a:r>
              <a:rPr lang="en-AU" b="1" dirty="0"/>
              <a:t>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5400" b="1" dirty="0">
                <a:solidFill>
                  <a:srgbClr val="FF0000"/>
                </a:solidFill>
              </a:rPr>
              <a:t>“Now is the time,”</a:t>
            </a:r>
            <a:r>
              <a:rPr lang="en-AU" sz="5400" b="1" dirty="0"/>
              <a:t> He said </a:t>
            </a:r>
            <a:r>
              <a:rPr lang="en-AU" sz="5400" b="1" dirty="0">
                <a:solidFill>
                  <a:srgbClr val="FF0000"/>
                </a:solidFill>
              </a:rPr>
              <a:t>“</a:t>
            </a:r>
            <a:r>
              <a:rPr lang="en-AU" sz="5400" b="1" dirty="0"/>
              <a:t>the Kingdom of God is near: repent and believe the Good News</a:t>
            </a:r>
            <a:r>
              <a:rPr lang="en-AU" sz="5400" b="1" dirty="0">
                <a:solidFill>
                  <a:srgbClr val="FF0000"/>
                </a:solidFill>
              </a:rPr>
              <a:t>.”</a:t>
            </a:r>
          </a:p>
          <a:p>
            <a:pPr marL="0" indent="0" algn="r">
              <a:buNone/>
            </a:pPr>
            <a:r>
              <a:rPr lang="en-AU" sz="3600" b="1" dirty="0"/>
              <a:t>Mark 1:15</a:t>
            </a:r>
            <a:endParaRPr lang="en-AU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6A4B1F-8CEA-4CC6-907E-986E1AF7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58838"/>
            <a:ext cx="9145588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A8B8DFB-EC48-465A-AEC0-C717249F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57250"/>
            <a:ext cx="91471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br>
              <a:rPr lang="en-AU" sz="5400" b="1" dirty="0">
                <a:solidFill>
                  <a:srgbClr val="FF0000"/>
                </a:solidFill>
              </a:rPr>
            </a:br>
            <a:r>
              <a:rPr lang="en-AU" sz="5400" b="1" dirty="0">
                <a:solidFill>
                  <a:srgbClr val="FF0000"/>
                </a:solidFill>
              </a:rPr>
              <a:t>TRAINING </a:t>
            </a:r>
            <a:br>
              <a:rPr lang="en-AU" sz="5400" b="1" dirty="0">
                <a:solidFill>
                  <a:srgbClr val="FF0000"/>
                </a:solidFill>
              </a:rPr>
            </a:br>
            <a:endParaRPr lang="en-AU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04378D-B138-4FFD-A591-39C28CD2E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556792"/>
            <a:ext cx="3558243" cy="50265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BB200-0615-451A-97C9-51B54A987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1484784"/>
            <a:ext cx="2592288" cy="1944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8582D-9B9A-49BD-9F19-B261A4B8F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08" y="3717032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1390ED-9447-40DA-BCB8-A3DD0706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AU" sz="53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Results as at 20</a:t>
            </a:r>
            <a:r>
              <a:rPr lang="en-AU" sz="5300" b="1" baseline="30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AU" sz="53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July 2019</a:t>
            </a:r>
            <a:br>
              <a:rPr lang="en-AU" b="1" dirty="0">
                <a:solidFill>
                  <a:srgbClr val="FF0000"/>
                </a:solidFill>
              </a:rPr>
            </a:b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D764CD-1395-47D9-AA3B-5CD1BB2EC3D4}"/>
              </a:ext>
            </a:extLst>
          </p:cNvPr>
          <p:cNvSpPr/>
          <p:nvPr/>
        </p:nvSpPr>
        <p:spPr>
          <a:xfrm>
            <a:off x="539552" y="1844824"/>
            <a:ext cx="8147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1123 Partial presentations </a:t>
            </a:r>
          </a:p>
          <a:p>
            <a:r>
              <a:rPr lang="en-AU" sz="4800" b="1" dirty="0">
                <a:solidFill>
                  <a:srgbClr val="00CC00"/>
                </a:solidFill>
              </a:rPr>
              <a:t>1382 Full Presentations </a:t>
            </a:r>
          </a:p>
          <a:p>
            <a:r>
              <a:rPr lang="en-AU" sz="4800" b="1" dirty="0">
                <a:solidFill>
                  <a:srgbClr val="00CC00"/>
                </a:solidFill>
              </a:rPr>
              <a:t>263 Campaigns</a:t>
            </a:r>
          </a:p>
          <a:p>
            <a:r>
              <a:rPr lang="en-AU" sz="4800" b="1" dirty="0">
                <a:solidFill>
                  <a:srgbClr val="FF0066"/>
                </a:solidFill>
              </a:rPr>
              <a:t>611 Sinner’s prayers</a:t>
            </a:r>
          </a:p>
        </p:txBody>
      </p:sp>
    </p:spTree>
    <p:extLst>
      <p:ext uri="{BB962C8B-B14F-4D97-AF65-F5344CB8AC3E}">
        <p14:creationId xmlns:p14="http://schemas.microsoft.com/office/powerpoint/2010/main" val="14965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7" y="144928"/>
            <a:ext cx="8223068" cy="11840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en-AU" sz="4900" b="1" dirty="0">
                <a:solidFill>
                  <a:srgbClr val="00CC00"/>
                </a:solidFill>
              </a:rPr>
            </a:br>
            <a:r>
              <a:rPr lang="en-AU" sz="4900" b="1" dirty="0">
                <a:solidFill>
                  <a:srgbClr val="FF3300"/>
                </a:solidFill>
              </a:rPr>
              <a:t>Set up your own Campaign</a:t>
            </a:r>
            <a:br>
              <a:rPr lang="en-AU" b="1" dirty="0">
                <a:solidFill>
                  <a:srgbClr val="FF3300"/>
                </a:solidFill>
              </a:rPr>
            </a:br>
            <a:endParaRPr lang="en-AU" b="1" dirty="0">
              <a:solidFill>
                <a:srgbClr val="FF33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E1CAF718-9166-4344-A996-71BD74CF6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" y="2276872"/>
            <a:ext cx="2056999" cy="29405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CC1B7A-636C-4784-8D69-351FD04AEB8D}"/>
              </a:ext>
            </a:extLst>
          </p:cNvPr>
          <p:cNvSpPr txBox="1"/>
          <p:nvPr/>
        </p:nvSpPr>
        <p:spPr>
          <a:xfrm>
            <a:off x="4433156" y="2996952"/>
            <a:ext cx="28297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C00000"/>
                </a:solidFill>
                <a:hlinkClick r:id="rId4"/>
              </a:rPr>
              <a:t>www</a:t>
            </a:r>
            <a:r>
              <a:rPr lang="en-AU" sz="3200" dirty="0">
                <a:hlinkClick r:id="rId4"/>
              </a:rPr>
              <a:t>.afj.org.au/twolcampaign/</a:t>
            </a:r>
            <a:r>
              <a:rPr lang="en-AU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D04F4-0379-4D1F-B440-35B76BCA8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32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7" y="144928"/>
            <a:ext cx="8223068" cy="11840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en-AU" sz="4900" b="1" dirty="0">
                <a:solidFill>
                  <a:srgbClr val="00CC00"/>
                </a:solidFill>
              </a:rPr>
            </a:br>
            <a:r>
              <a:rPr lang="en-AU" b="1" dirty="0">
                <a:solidFill>
                  <a:srgbClr val="00CC00"/>
                </a:solidFill>
              </a:rPr>
              <a:t>Use this Personal Link to Develop Your Skill</a:t>
            </a:r>
            <a:br>
              <a:rPr lang="en-AU" b="1" dirty="0">
                <a:solidFill>
                  <a:schemeClr val="bg1"/>
                </a:solidFill>
              </a:rPr>
            </a:b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CC1B7A-636C-4784-8D69-351FD04AEB8D}"/>
              </a:ext>
            </a:extLst>
          </p:cNvPr>
          <p:cNvSpPr txBox="1"/>
          <p:nvPr/>
        </p:nvSpPr>
        <p:spPr>
          <a:xfrm>
            <a:off x="3779912" y="1628801"/>
            <a:ext cx="2541734" cy="1384995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AU" sz="2800" dirty="0">
                <a:hlinkClick r:id="rId3"/>
              </a:rPr>
              <a:t>www.afj.org.au/twolcampaign-personal/</a:t>
            </a:r>
            <a:r>
              <a:rPr lang="en-AU" sz="28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7AF4B6-52CE-4D1A-818F-2A7A5D2E8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1443" b="3498"/>
          <a:stretch/>
        </p:blipFill>
        <p:spPr>
          <a:xfrm>
            <a:off x="395536" y="1789440"/>
            <a:ext cx="2196064" cy="35491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48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A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“Light The Fires” </a:t>
            </a:r>
            <a:r>
              <a:rPr lang="en-A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Conference</a:t>
            </a:r>
            <a:br>
              <a:rPr lang="en-A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AU" sz="3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Canberra House of Prayer – 16 -18 August 2019</a:t>
            </a:r>
            <a:r>
              <a:rPr lang="en-AU" sz="3100" b="1" dirty="0">
                <a:ln w="1905"/>
                <a:solidFill>
                  <a:srgbClr val="66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386"/>
            <a:ext cx="9108504" cy="5120973"/>
          </a:xfrm>
        </p:spPr>
      </p:pic>
      <p:sp>
        <p:nvSpPr>
          <p:cNvPr id="2" name="TextBox 1"/>
          <p:cNvSpPr txBox="1"/>
          <p:nvPr/>
        </p:nvSpPr>
        <p:spPr>
          <a:xfrm>
            <a:off x="755576" y="1556792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</a:rPr>
              <a:t>AUSTRALIA FOR </a:t>
            </a:r>
            <a:r>
              <a:rPr lang="en-A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JESUS</a:t>
            </a:r>
            <a:r>
              <a:rPr lang="en-AU" sz="4000" b="1" dirty="0">
                <a:solidFill>
                  <a:schemeClr val="bg1"/>
                </a:solidFill>
              </a:rPr>
              <a:t>                          INVITES </a:t>
            </a:r>
            <a:r>
              <a:rPr lang="en-A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YOU</a:t>
            </a:r>
            <a:r>
              <a:rPr lang="en-AU" sz="4000" b="1" dirty="0">
                <a:solidFill>
                  <a:schemeClr val="bg1"/>
                </a:solidFill>
              </a:rPr>
              <a:t> TO JOIN US FOR THIS NATION CHANGING CONFERENCE at</a:t>
            </a:r>
            <a:endParaRPr lang="en-AU" sz="4000" dirty="0">
              <a:solidFill>
                <a:schemeClr val="bg1"/>
              </a:solidFill>
            </a:endParaRPr>
          </a:p>
          <a:p>
            <a:r>
              <a:rPr lang="en-AU" sz="4000" b="1" dirty="0">
                <a:solidFill>
                  <a:schemeClr val="bg1"/>
                </a:solidFill>
              </a:rPr>
              <a:t>   </a:t>
            </a:r>
            <a:r>
              <a:rPr lang="en-AU" sz="4000" b="1" dirty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Canberra House of Prayer</a:t>
            </a:r>
            <a:endParaRPr lang="en-AU" sz="4000" b="1" dirty="0">
              <a:ln w="190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r>
              <a:rPr lang="en-AU" sz="4000" b="1" dirty="0">
                <a:solidFill>
                  <a:schemeClr val="bg1"/>
                </a:solidFill>
              </a:rPr>
              <a:t>28 Guilfoyle St, Yarralumla, ACT</a:t>
            </a:r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5C843602-B091-4847-8B1B-73A8E5963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32656"/>
            <a:ext cx="1006188" cy="10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A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“Light The Fires” </a:t>
            </a:r>
            <a:r>
              <a:rPr lang="en-A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Conference</a:t>
            </a:r>
            <a:br>
              <a:rPr lang="en-A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AU" sz="3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Canberra House of Prayer – 16 -18 August 2019</a:t>
            </a:r>
            <a:r>
              <a:rPr lang="en-AU" sz="3100" b="1" dirty="0">
                <a:ln w="1905"/>
                <a:solidFill>
                  <a:srgbClr val="66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5C843602-B091-4847-8B1B-73A8E5963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32656"/>
            <a:ext cx="1006188" cy="1004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9944"/>
            <a:ext cx="7559878" cy="42503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0" y="1337264"/>
            <a:ext cx="8350250" cy="4788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2050" name="Picture 2" descr="C:\Users\Tony\Pictures\Saved Pictures\IMG_7690 (00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172" y="2492896"/>
            <a:ext cx="1092378" cy="18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6827" y="1700808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Registration:</a:t>
            </a:r>
            <a:endParaRPr lang="en-AU" sz="2400" dirty="0"/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AU" sz="2800" b="1" dirty="0"/>
              <a:t>Registration Form: </a:t>
            </a:r>
            <a:r>
              <a:rPr lang="en-AU" sz="2400" b="1" dirty="0"/>
              <a:t>fill out the form and send to Jenny Lyons at </a:t>
            </a:r>
            <a:r>
              <a:rPr lang="en-AU" sz="2400" b="1" dirty="0">
                <a:hlinkClick r:id="rId7"/>
              </a:rPr>
              <a:t>jenlyons0208@gmail.com</a:t>
            </a:r>
            <a:r>
              <a:rPr lang="en-AU" sz="2400" b="1" dirty="0"/>
              <a:t>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AU" sz="2800" b="1" dirty="0"/>
              <a:t>Register by 30</a:t>
            </a:r>
            <a:r>
              <a:rPr lang="en-AU" sz="2800" b="1" baseline="30000" dirty="0"/>
              <a:t>th</a:t>
            </a:r>
            <a:r>
              <a:rPr lang="en-AU" sz="2800" b="1" dirty="0"/>
              <a:t> June 19: </a:t>
            </a:r>
            <a:r>
              <a:rPr lang="en-AU" sz="2400" b="1" dirty="0"/>
              <a:t>and receive $30 discount off Conference Fee – or free copy </a:t>
            </a:r>
          </a:p>
          <a:p>
            <a:pPr>
              <a:buClr>
                <a:srgbClr val="FF0000"/>
              </a:buClr>
            </a:pPr>
            <a:r>
              <a:rPr lang="en-AU" sz="2400" b="1" dirty="0"/>
              <a:t>       of </a:t>
            </a:r>
            <a:r>
              <a:rPr lang="en-AU" sz="2400" b="1" i="1" dirty="0"/>
              <a:t>The Soul Winner </a:t>
            </a:r>
            <a:r>
              <a:rPr lang="en-AU" sz="2400" b="1" dirty="0"/>
              <a:t>by Charles Spurgeon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AU" sz="2800" b="1" dirty="0"/>
              <a:t>Registrations to be finalised by: </a:t>
            </a:r>
            <a:r>
              <a:rPr lang="en-AU" sz="2400" b="1" dirty="0"/>
              <a:t>Tuesday 6</a:t>
            </a:r>
            <a:r>
              <a:rPr lang="en-AU" sz="2400" b="1" baseline="30000" dirty="0"/>
              <a:t>th</a:t>
            </a:r>
            <a:r>
              <a:rPr lang="en-AU" sz="2400" b="1" dirty="0"/>
              <a:t> August 2019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AU" sz="2400" b="1" dirty="0"/>
              <a:t>         Call Jenny on 0412 611 184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AU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ABE64-D9C9-4D8C-89CA-47FCFCE2FF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t="14300" r="11724" b="34250"/>
          <a:stretch/>
        </p:blipFill>
        <p:spPr>
          <a:xfrm>
            <a:off x="3899" y="5157192"/>
            <a:ext cx="1749302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183" y="274638"/>
            <a:ext cx="8779297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A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Will </a:t>
            </a:r>
            <a:r>
              <a:rPr lang="en-AU" b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</a:t>
            </a:r>
            <a:r>
              <a:rPr lang="en-AU" b="1" dirty="0">
                <a:ln w="1905"/>
                <a:solidFill>
                  <a:srgbClr val="66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A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join us in the </a:t>
            </a:r>
            <a:r>
              <a:rPr lang="en-AU" b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GOD Revolution?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98FD0A5-84E5-428F-9C2B-83CE5D795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r="21422" b="194"/>
          <a:stretch/>
        </p:blipFill>
        <p:spPr>
          <a:xfrm>
            <a:off x="2176607" y="1252843"/>
            <a:ext cx="2016224" cy="1570328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5F9ED7-9300-4ECC-8B96-D6D20691F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31" y="1236851"/>
            <a:ext cx="2464293" cy="15972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03169-158C-4D0E-A7B8-E45993513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3" y="2819739"/>
            <a:ext cx="2043110" cy="18199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C66A01-195E-462D-9517-99FEDFF22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07" y="2826478"/>
            <a:ext cx="2467401" cy="18483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580779-6EBD-4D6C-84BF-B3694EE55F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" y="4624999"/>
            <a:ext cx="2123728" cy="2084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FE9CE1-56F6-4BF4-A6FC-5840058A2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96" y="4674834"/>
            <a:ext cx="2133674" cy="20500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52B02C-A2AA-46F3-8595-528624135D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r="4310"/>
          <a:stretch/>
        </p:blipFill>
        <p:spPr>
          <a:xfrm>
            <a:off x="4350269" y="4697935"/>
            <a:ext cx="3074503" cy="20113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C1CF21-A6DB-4070-AD71-E120F5222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83" y="1239825"/>
            <a:ext cx="2428375" cy="16173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D63DD1-FBB7-4346-A3C5-C9A585E3B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b="4947"/>
          <a:stretch/>
        </p:blipFill>
        <p:spPr>
          <a:xfrm>
            <a:off x="92868" y="1252843"/>
            <a:ext cx="2083739" cy="1543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5C037F-5A01-4A99-9D24-8E3C4593BA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r="27953" b="245"/>
          <a:stretch/>
        </p:blipFill>
        <p:spPr>
          <a:xfrm>
            <a:off x="4644008" y="2843716"/>
            <a:ext cx="2471413" cy="18483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9A54B2-0F61-49A4-9F33-E25F680EEF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/>
          <a:stretch/>
        </p:blipFill>
        <p:spPr>
          <a:xfrm>
            <a:off x="5868143" y="4707123"/>
            <a:ext cx="3182989" cy="20021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921D62-E8CD-42D1-9F6A-82E7B6AE8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r="34248" b="-6688"/>
          <a:stretch/>
        </p:blipFill>
        <p:spPr>
          <a:xfrm>
            <a:off x="7128125" y="2857179"/>
            <a:ext cx="1925384" cy="19716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6409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AU" b="1" dirty="0">
              <a:ln w="1905"/>
              <a:solidFill>
                <a:srgbClr val="66FF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22289" r="-1" b="21549"/>
          <a:stretch/>
        </p:blipFill>
        <p:spPr>
          <a:xfrm>
            <a:off x="1547664" y="332656"/>
            <a:ext cx="6228692" cy="19688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70892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 w="1905"/>
                <a:solidFill>
                  <a:srgbClr val="66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/>
              </a:rPr>
              <a:t>www.afj.org.au</a:t>
            </a:r>
            <a:r>
              <a:rPr lang="en-AU" sz="6000" b="1" dirty="0">
                <a:ln w="1905"/>
                <a:solidFill>
                  <a:srgbClr val="66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350020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The </a:t>
            </a:r>
            <a:r>
              <a:rPr lang="en-AU" b="1" dirty="0">
                <a:solidFill>
                  <a:srgbClr val="FF0000"/>
                </a:solidFill>
              </a:rPr>
              <a:t>LAST</a:t>
            </a:r>
            <a:r>
              <a:rPr lang="en-AU" b="1" dirty="0"/>
              <a:t> Words of </a:t>
            </a:r>
            <a:r>
              <a:rPr lang="en-AU" b="1" dirty="0">
                <a:solidFill>
                  <a:srgbClr val="FF0000"/>
                </a:solidFill>
              </a:rPr>
              <a:t>Jesus</a:t>
            </a:r>
            <a:r>
              <a:rPr lang="en-AU" b="1" dirty="0"/>
              <a:t>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AU" sz="5400" b="1" dirty="0">
                <a:solidFill>
                  <a:srgbClr val="FF0000"/>
                </a:solidFill>
              </a:rPr>
              <a:t>“GO into all the world and preach the Gospel </a:t>
            </a:r>
            <a:r>
              <a:rPr lang="en-AU" sz="5400" b="1" dirty="0"/>
              <a:t>to every creature. He who believes and is baptised will be saved; but he who does not believe will be condemned.”</a:t>
            </a:r>
          </a:p>
          <a:p>
            <a:pPr marL="0" indent="0" algn="r">
              <a:buNone/>
            </a:pPr>
            <a:r>
              <a:rPr lang="en-AU" sz="3600" b="1" dirty="0"/>
              <a:t>Mark 16:15</a:t>
            </a:r>
            <a:endParaRPr lang="en-AU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How can </a:t>
            </a:r>
            <a:r>
              <a:rPr lang="en-AU" b="1" dirty="0">
                <a:solidFill>
                  <a:srgbClr val="FF5050"/>
                </a:solidFill>
              </a:rPr>
              <a:t>YOU</a:t>
            </a:r>
            <a:r>
              <a:rPr lang="en-AU" b="1" dirty="0"/>
              <a:t> do this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9600" b="1" dirty="0">
                <a:solidFill>
                  <a:srgbClr val="FF0000"/>
                </a:solidFill>
              </a:rPr>
              <a:t>PRAY …</a:t>
            </a:r>
            <a:endParaRPr lang="en-AU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How can </a:t>
            </a:r>
            <a:r>
              <a:rPr lang="en-AU" b="1" dirty="0">
                <a:solidFill>
                  <a:srgbClr val="FF5050"/>
                </a:solidFill>
              </a:rPr>
              <a:t>YOU</a:t>
            </a:r>
            <a:r>
              <a:rPr lang="en-AU" b="1" dirty="0"/>
              <a:t> do this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AU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9600" b="1" dirty="0">
                <a:solidFill>
                  <a:srgbClr val="FF0000"/>
                </a:solidFill>
              </a:rPr>
              <a:t>… </a:t>
            </a:r>
            <a:r>
              <a:rPr lang="en-AU" sz="9600" b="1" dirty="0"/>
              <a:t>for</a:t>
            </a:r>
            <a:r>
              <a:rPr lang="en-AU" sz="9600" b="1" dirty="0">
                <a:solidFill>
                  <a:srgbClr val="FF0000"/>
                </a:solidFill>
              </a:rPr>
              <a:t> LOST </a:t>
            </a:r>
            <a:r>
              <a:rPr lang="en-AU" sz="9600" b="1" dirty="0"/>
              <a:t>people.</a:t>
            </a:r>
            <a:endParaRPr lang="en-AU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Where are they …</a:t>
            </a:r>
            <a:r>
              <a:rPr lang="en-AU" b="1" dirty="0">
                <a:solidFill>
                  <a:srgbClr val="FF505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AU" sz="9600" b="1" dirty="0">
                <a:solidFill>
                  <a:srgbClr val="FF0000"/>
                </a:solidFill>
              </a:rPr>
              <a:t>ALL </a:t>
            </a:r>
            <a:r>
              <a:rPr lang="en-AU" sz="9600" b="1" dirty="0"/>
              <a:t>around</a:t>
            </a:r>
            <a:r>
              <a:rPr lang="en-AU" sz="9600" b="1" dirty="0">
                <a:solidFill>
                  <a:srgbClr val="FF0000"/>
                </a:solidFill>
              </a:rPr>
              <a:t> You</a:t>
            </a:r>
            <a:endParaRPr lang="en-AU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How do you </a:t>
            </a:r>
            <a:r>
              <a:rPr lang="en-AU" b="1" dirty="0">
                <a:solidFill>
                  <a:srgbClr val="FF5050"/>
                </a:solidFill>
              </a:rPr>
              <a:t>PRAY</a:t>
            </a:r>
            <a:r>
              <a:rPr lang="en-AU" b="1" dirty="0"/>
              <a:t>…</a:t>
            </a:r>
            <a:r>
              <a:rPr lang="en-AU" b="1" dirty="0">
                <a:solidFill>
                  <a:srgbClr val="FF505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6000" b="1" dirty="0"/>
              <a:t>Once a </a:t>
            </a:r>
            <a:r>
              <a:rPr lang="en-AU" sz="6000" b="1" dirty="0">
                <a:solidFill>
                  <a:srgbClr val="FF0000"/>
                </a:solidFill>
              </a:rPr>
              <a:t>week </a:t>
            </a:r>
            <a:r>
              <a:rPr lang="en-AU" sz="6000" b="1" dirty="0"/>
              <a:t>or</a:t>
            </a:r>
            <a:r>
              <a:rPr lang="en-AU" sz="6000" b="1" dirty="0">
                <a:solidFill>
                  <a:srgbClr val="FF0000"/>
                </a:solidFill>
              </a:rPr>
              <a:t> every day </a:t>
            </a:r>
            <a:r>
              <a:rPr lang="en-AU" sz="6000" b="1" dirty="0"/>
              <a:t>…</a:t>
            </a:r>
          </a:p>
          <a:p>
            <a:pPr marL="0" indent="0">
              <a:buNone/>
            </a:pPr>
            <a:r>
              <a:rPr lang="en-AU" sz="6000" b="1" dirty="0"/>
              <a:t>with </a:t>
            </a:r>
            <a:r>
              <a:rPr lang="en-AU" sz="6000" b="1" dirty="0">
                <a:solidFill>
                  <a:srgbClr val="FF0000"/>
                </a:solidFill>
              </a:rPr>
              <a:t>friends </a:t>
            </a:r>
            <a:r>
              <a:rPr lang="en-AU" sz="6000" b="1" dirty="0"/>
              <a:t>…</a:t>
            </a:r>
          </a:p>
          <a:p>
            <a:pPr marL="0" indent="0">
              <a:buNone/>
            </a:pPr>
            <a:r>
              <a:rPr lang="en-AU" sz="6000" b="1" dirty="0"/>
              <a:t>…</a:t>
            </a:r>
            <a:r>
              <a:rPr lang="en-AU" sz="6000" b="1" dirty="0">
                <a:solidFill>
                  <a:srgbClr val="FF0000"/>
                </a:solidFill>
              </a:rPr>
              <a:t> </a:t>
            </a:r>
            <a:r>
              <a:rPr lang="en-AU" sz="6000" b="1" dirty="0"/>
              <a:t>for at least an </a:t>
            </a:r>
            <a:r>
              <a:rPr lang="en-AU" sz="6000" b="1" dirty="0">
                <a:solidFill>
                  <a:srgbClr val="FF0000"/>
                </a:solidFill>
              </a:rPr>
              <a:t>hour.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B5DF-351F-4FA4-A964-E9422EAE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Where do you </a:t>
            </a:r>
            <a:r>
              <a:rPr lang="en-AU" b="1" dirty="0">
                <a:solidFill>
                  <a:srgbClr val="FF5050"/>
                </a:solidFill>
              </a:rPr>
              <a:t>PRAY</a:t>
            </a:r>
            <a:r>
              <a:rPr lang="en-AU" b="1" dirty="0"/>
              <a:t>…</a:t>
            </a:r>
            <a:r>
              <a:rPr lang="en-AU" b="1" dirty="0">
                <a:solidFill>
                  <a:srgbClr val="FF505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D437-76DF-4E88-B0D9-E269F132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sz="6000" b="1" dirty="0">
                <a:solidFill>
                  <a:srgbClr val="FF0000"/>
                </a:solidFill>
              </a:rPr>
              <a:t>At church or home …</a:t>
            </a:r>
          </a:p>
          <a:p>
            <a:pPr marL="0" indent="0">
              <a:buNone/>
            </a:pPr>
            <a:r>
              <a:rPr lang="en-AU" sz="6000" b="1" dirty="0"/>
              <a:t>preferably at church with a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B57D4-B747-4E66-9E8A-B864ABC3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99032"/>
            <a:ext cx="1872208" cy="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16692</TotalTime>
  <Words>505</Words>
  <Application>Microsoft Office PowerPoint</Application>
  <PresentationFormat>On-screen Show (4:3)</PresentationFormat>
  <Paragraphs>87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How YOU can Bring Others to JESUS</vt:lpstr>
      <vt:lpstr>PowerPoint Presentation</vt:lpstr>
      <vt:lpstr>The FIRST Words of Jesus …</vt:lpstr>
      <vt:lpstr>The LAST Words of Jesus …</vt:lpstr>
      <vt:lpstr>How can YOU do this …</vt:lpstr>
      <vt:lpstr>How can YOU do this …</vt:lpstr>
      <vt:lpstr>Where are they …?</vt:lpstr>
      <vt:lpstr>How do you PRAY…?</vt:lpstr>
      <vt:lpstr>Where do you PRAY…?</vt:lpstr>
      <vt:lpstr>PRAY by Name</vt:lpstr>
      <vt:lpstr>THEN … go and see people</vt:lpstr>
      <vt:lpstr>Offer to show them the GOOD NEWS</vt:lpstr>
      <vt:lpstr>PowerPoint Presentation</vt:lpstr>
      <vt:lpstr>Offer to show them the GOOD NEWS</vt:lpstr>
      <vt:lpstr>Offer to meet again …</vt:lpstr>
      <vt:lpstr>If they have prayed to receive Christ</vt:lpstr>
      <vt:lpstr>If they have NOT prayed to receive Christ</vt:lpstr>
      <vt:lpstr>We summarise these steps as …</vt:lpstr>
      <vt:lpstr>What are the RESULTS of doing these things?</vt:lpstr>
      <vt:lpstr>People are coming to faith and joining churches</vt:lpstr>
      <vt:lpstr>People are growing in faith</vt:lpstr>
      <vt:lpstr>People are going on in Christ</vt:lpstr>
      <vt:lpstr>People are getting involved in sharing the GOOD NEWS</vt:lpstr>
      <vt:lpstr>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TRAINING  </vt:lpstr>
      <vt:lpstr>Results as at 20th July 2019 </vt:lpstr>
      <vt:lpstr> Set up your own Campaign </vt:lpstr>
      <vt:lpstr> Use this Personal Link to Develop Your Skill </vt:lpstr>
      <vt:lpstr>“Light The Fires” Conference Canberra House of Prayer – 16 -18 August 2019 </vt:lpstr>
      <vt:lpstr>“Light The Fires” Conference Canberra House of Prayer – 16 -18 August 2019 </vt:lpstr>
      <vt:lpstr>Will YOU join us in the GOD Revolution?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of Harvest</dc:title>
  <dc:creator>Tony Mclennan</dc:creator>
  <cp:lastModifiedBy>Tony McLennan</cp:lastModifiedBy>
  <cp:revision>119</cp:revision>
  <dcterms:created xsi:type="dcterms:W3CDTF">2019-01-22T01:17:34Z</dcterms:created>
  <dcterms:modified xsi:type="dcterms:W3CDTF">2019-07-22T23:08:23Z</dcterms:modified>
</cp:coreProperties>
</file>